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0"/>
  </p:notesMasterIdLst>
  <p:handoutMasterIdLst>
    <p:handoutMasterId r:id="rId51"/>
  </p:handoutMasterIdLst>
  <p:sldIdLst>
    <p:sldId id="327" r:id="rId5"/>
    <p:sldId id="330" r:id="rId6"/>
    <p:sldId id="331" r:id="rId7"/>
    <p:sldId id="332" r:id="rId8"/>
    <p:sldId id="298" r:id="rId9"/>
    <p:sldId id="262" r:id="rId10"/>
    <p:sldId id="299" r:id="rId11"/>
    <p:sldId id="333" r:id="rId12"/>
    <p:sldId id="334" r:id="rId13"/>
    <p:sldId id="266" r:id="rId14"/>
    <p:sldId id="265" r:id="rId15"/>
    <p:sldId id="276" r:id="rId16"/>
    <p:sldId id="303" r:id="rId17"/>
    <p:sldId id="335" r:id="rId18"/>
    <p:sldId id="277" r:id="rId19"/>
    <p:sldId id="284" r:id="rId20"/>
    <p:sldId id="269" r:id="rId21"/>
    <p:sldId id="336" r:id="rId22"/>
    <p:sldId id="337" r:id="rId23"/>
    <p:sldId id="338" r:id="rId24"/>
    <p:sldId id="339" r:id="rId25"/>
    <p:sldId id="340" r:id="rId26"/>
    <p:sldId id="341" r:id="rId27"/>
    <p:sldId id="342" r:id="rId28"/>
    <p:sldId id="343" r:id="rId29"/>
    <p:sldId id="344" r:id="rId30"/>
    <p:sldId id="345" r:id="rId31"/>
    <p:sldId id="346" r:id="rId32"/>
    <p:sldId id="347" r:id="rId33"/>
    <p:sldId id="348" r:id="rId34"/>
    <p:sldId id="349" r:id="rId35"/>
    <p:sldId id="350" r:id="rId36"/>
    <p:sldId id="294" r:id="rId37"/>
    <p:sldId id="296" r:id="rId38"/>
    <p:sldId id="351" r:id="rId39"/>
    <p:sldId id="352"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18" autoAdjust="0"/>
    <p:restoredTop sz="85174"/>
  </p:normalViewPr>
  <p:slideViewPr>
    <p:cSldViewPr snapToGrid="0" snapToObjects="1">
      <p:cViewPr varScale="1">
        <p:scale>
          <a:sx n="127" d="100"/>
          <a:sy n="127" d="100"/>
        </p:scale>
        <p:origin x="2016" y="33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6/11/relationships/changesInfo" Target="changesInfos/changesInfo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6/3/2025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38806102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F1F3C5-4597-47F5-E4F3-6A68E6EDFC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EC49C2-3AE2-8F25-BCD2-CB2445E853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AF3AFCB-5D56-890B-8757-DA013E2E646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9FD7436-E47C-90BA-2C63-4E1E3431CFB7}"/>
              </a:ext>
            </a:extLst>
          </p:cNvPr>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9617746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894F8-38F1-DD37-2EA3-B6E18CE811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562DB2-EC72-5C2D-CD85-09450AB6C0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93D531-6602-6632-D479-84087AA22DC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FD86E0C-00AC-77FA-24F0-D4F79319A880}"/>
              </a:ext>
            </a:extLst>
          </p:cNvPr>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2935152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978924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758EC-C97D-3DCF-1D05-29C3D4176D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56FA39-46C2-9456-B056-C33904F435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18B6B8-6B1D-63A2-CF7D-C06DCFAC148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452B83A-B105-EFDF-F886-DB53BA06C23C}"/>
              </a:ext>
            </a:extLst>
          </p:cNvPr>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38099586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josephcdavis/Applied-Data-Science-Capstone/blob/main/edadataviz%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github.com/josephcdavis/Applied-Data-Science-Capstone/blob/main/jupyter-labs-eda-sql-coursera_sqllite%20(1).ipynb"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osephcdavis/Applied-Data-Science-Capstone/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josephcdavis/Applied-Data-Science-Capstone/blob/main/spacex-dash-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github.com/josephcdavis/Applied-Data-Science-Capstone/blob/main/SpaceX_Machine%20Learning%20Prediction_Part_5.ipynb"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4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s://github.com/josephcdavis/Applied-Data-Science-Capstone/blob/main/jupyter-labs-spacex-data-collection-api.ipynb" TargetMode="External"/><Relationship Id="rId4" Type="http://schemas.openxmlformats.org/officeDocument/2006/relationships/hyperlink" Target="https://api.spacexdata.com/v4/rocket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github.com/josephcdavis/Applied-Data-Science-Capstone/blob/main/jupyter-labs-webscraping.ipynb" TargetMode="External"/><Relationship Id="rId4" Type="http://schemas.openxmlformats.org/officeDocument/2006/relationships/hyperlink" Target="https://en.wikipedia.org/wiki/List_of_Falcon_9_and_Falcon_Heavy_launche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github.com/josephcdavis/Applied-Data-Science-Capstone/blob/main/labs-jupyter-spacex-Data%20wrangling%20(1).ipynb" TargetMode="External"/><Relationship Id="rId4" Type="http://schemas.openxmlformats.org/officeDocument/2006/relationships/hyperlink" Target="https://en.wikipedia.org/wiki/List_of_Falcon_9_and_Falcon_Heavy_launch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Joe Davis</a:t>
            </a:r>
          </a:p>
          <a:p>
            <a:r>
              <a:rPr lang="en-US" dirty="0">
                <a:solidFill>
                  <a:schemeClr val="bg2"/>
                </a:solidFill>
                <a:latin typeface="Abadi" panose="020B0604020104020204" pitchFamily="34" charset="0"/>
                <a:ea typeface="SF Pro" pitchFamily="2" charset="0"/>
                <a:cs typeface="SF Pro" pitchFamily="2" charset="0"/>
              </a:rPr>
              <a:t>May 28,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9745589" cy="4961751"/>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Various charts were plotted:</a:t>
            </a:r>
          </a:p>
          <a:p>
            <a:pPr lvl="1">
              <a:lnSpc>
                <a:spcPct val="100000"/>
              </a:lnSpc>
              <a:spcBef>
                <a:spcPts val="1400"/>
              </a:spcBef>
            </a:pPr>
            <a:r>
              <a:rPr lang="en-US" sz="1800" dirty="0">
                <a:solidFill>
                  <a:schemeClr val="accent3">
                    <a:lumMod val="25000"/>
                  </a:schemeClr>
                </a:solidFill>
                <a:latin typeface="Abadi"/>
              </a:rPr>
              <a:t>Flight Number vs Payload Mass (Scatter Plot), Flight Number vs Launch Site (Scatter Plot), Payload Mass vs Launch Site (Scatter Plot), Success Rate for Each Orbit Type (Bar Chart), Flight Number vs Orbit Type (Scatter Plot), Payload Mass vs Orbit Type (Scatter Plot), Launch Success Rate by Year (Line Chart)</a:t>
            </a:r>
          </a:p>
          <a:p>
            <a:pPr>
              <a:lnSpc>
                <a:spcPct val="100000"/>
              </a:lnSpc>
              <a:spcBef>
                <a:spcPts val="1400"/>
              </a:spcBef>
            </a:pPr>
            <a:r>
              <a:rPr lang="en-US" sz="2200" dirty="0">
                <a:solidFill>
                  <a:schemeClr val="accent3">
                    <a:lumMod val="25000"/>
                  </a:schemeClr>
                </a:solidFill>
                <a:latin typeface="Abadi" panose="020B0604020104020204" pitchFamily="34" charset="0"/>
              </a:rPr>
              <a:t>The majority of charts created were of the Scatter variety. These show the relationship (potential or concrete) between variables. If a solid relationship, can be utilized for machine learning.</a:t>
            </a:r>
          </a:p>
          <a:p>
            <a:pPr>
              <a:lnSpc>
                <a:spcPct val="100000"/>
              </a:lnSpc>
              <a:spcBef>
                <a:spcPts val="1400"/>
              </a:spcBef>
            </a:pPr>
            <a:r>
              <a:rPr lang="en-US" sz="2200" dirty="0">
                <a:solidFill>
                  <a:schemeClr val="accent3">
                    <a:lumMod val="25000"/>
                  </a:schemeClr>
                </a:solidFill>
                <a:latin typeface="Abadi" panose="020B0604020104020204" pitchFamily="34" charset="0"/>
              </a:rPr>
              <a:t>Bar charts are used to show comparisons within discrete categories. Shows measure values within a category (or categories).</a:t>
            </a:r>
          </a:p>
          <a:p>
            <a:pPr>
              <a:lnSpc>
                <a:spcPct val="100000"/>
              </a:lnSpc>
              <a:spcBef>
                <a:spcPts val="1400"/>
              </a:spcBef>
            </a:pPr>
            <a:r>
              <a:rPr lang="en-US" sz="2200" dirty="0">
                <a:solidFill>
                  <a:schemeClr val="accent3">
                    <a:lumMod val="25000"/>
                  </a:schemeClr>
                </a:solidFill>
                <a:latin typeface="Abadi" panose="020B0604020104020204" pitchFamily="34" charset="0"/>
              </a:rPr>
              <a:t>Line charts show data trends over time.</a:t>
            </a:r>
          </a:p>
          <a:p>
            <a:r>
              <a:rPr lang="en-US" sz="2800" dirty="0">
                <a:solidFill>
                  <a:schemeClr val="accent3">
                    <a:lumMod val="25000"/>
                  </a:schemeClr>
                </a:solidFill>
                <a:latin typeface="Abadi" panose="020B0604020104020204" pitchFamily="34" charset="0"/>
              </a:rPr>
              <a:t>GitHub URL: </a:t>
            </a:r>
            <a:r>
              <a:rPr lang="en-US" sz="2800" dirty="0">
                <a:solidFill>
                  <a:schemeClr val="accent3">
                    <a:lumMod val="25000"/>
                  </a:schemeClr>
                </a:solidFill>
                <a:latin typeface="Abadi" panose="020B0604020104020204" pitchFamily="34" charset="0"/>
                <a:hlinkClick r:id="rId3"/>
              </a:rPr>
              <a:t>EDA with Data Visualization</a:t>
            </a:r>
            <a:endParaRPr lang="en-US" dirty="0"/>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40128" y="1180245"/>
            <a:ext cx="10745483"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SQL queries performed:</a:t>
            </a:r>
          </a:p>
          <a:p>
            <a:pPr lvl="1">
              <a:lnSpc>
                <a:spcPct val="100000"/>
              </a:lnSpc>
              <a:spcBef>
                <a:spcPts val="1400"/>
              </a:spcBef>
            </a:pPr>
            <a:r>
              <a:rPr lang="en-US" sz="1800" dirty="0">
                <a:solidFill>
                  <a:schemeClr val="accent3">
                    <a:lumMod val="25000"/>
                  </a:schemeClr>
                </a:solidFill>
                <a:latin typeface="Abadi"/>
              </a:rPr>
              <a:t>Names of unique launch sites in the space mission</a:t>
            </a:r>
          </a:p>
          <a:p>
            <a:pPr lvl="1">
              <a:lnSpc>
                <a:spcPct val="100000"/>
              </a:lnSpc>
              <a:spcBef>
                <a:spcPts val="1400"/>
              </a:spcBef>
            </a:pPr>
            <a:r>
              <a:rPr lang="en-US" sz="1800" dirty="0">
                <a:solidFill>
                  <a:schemeClr val="accent3">
                    <a:lumMod val="25000"/>
                  </a:schemeClr>
                </a:solidFill>
                <a:latin typeface="Abadi"/>
              </a:rPr>
              <a:t>Displayed 5 records where launch sites begin with the string ‘CCA’</a:t>
            </a:r>
          </a:p>
          <a:p>
            <a:pPr lvl="1">
              <a:lnSpc>
                <a:spcPct val="100000"/>
              </a:lnSpc>
              <a:spcBef>
                <a:spcPts val="1400"/>
              </a:spcBef>
            </a:pPr>
            <a:r>
              <a:rPr lang="en-US" sz="1800" dirty="0">
                <a:solidFill>
                  <a:schemeClr val="accent3">
                    <a:lumMod val="25000"/>
                  </a:schemeClr>
                </a:solidFill>
                <a:latin typeface="Abadi"/>
              </a:rPr>
              <a:t>Displayed the total payload mass carried by boosters launched by NASA (CRS)</a:t>
            </a:r>
          </a:p>
          <a:p>
            <a:pPr lvl="1">
              <a:lnSpc>
                <a:spcPct val="100000"/>
              </a:lnSpc>
              <a:spcBef>
                <a:spcPts val="1400"/>
              </a:spcBef>
            </a:pPr>
            <a:r>
              <a:rPr lang="en-US" sz="1800" dirty="0">
                <a:solidFill>
                  <a:schemeClr val="accent3">
                    <a:lumMod val="25000"/>
                  </a:schemeClr>
                </a:solidFill>
                <a:latin typeface="Abadi"/>
              </a:rPr>
              <a:t>Displayed average payload mass carried by booster version F9 v1.1</a:t>
            </a:r>
          </a:p>
          <a:p>
            <a:pPr lvl="1">
              <a:lnSpc>
                <a:spcPct val="100000"/>
              </a:lnSpc>
              <a:spcBef>
                <a:spcPts val="1400"/>
              </a:spcBef>
            </a:pPr>
            <a:r>
              <a:rPr lang="en-US" sz="1800" dirty="0">
                <a:solidFill>
                  <a:schemeClr val="accent3">
                    <a:lumMod val="25000"/>
                  </a:schemeClr>
                </a:solidFill>
                <a:latin typeface="Abadi"/>
              </a:rPr>
              <a:t>Listed the date when the first successful landing outcome in a ground pad was achieved</a:t>
            </a:r>
          </a:p>
          <a:p>
            <a:pPr lvl="1">
              <a:lnSpc>
                <a:spcPct val="100000"/>
              </a:lnSpc>
              <a:spcBef>
                <a:spcPts val="1400"/>
              </a:spcBef>
            </a:pPr>
            <a:r>
              <a:rPr lang="en-US" sz="1800" dirty="0">
                <a:solidFill>
                  <a:schemeClr val="accent3">
                    <a:lumMod val="25000"/>
                  </a:schemeClr>
                </a:solidFill>
                <a:latin typeface="Abadi"/>
              </a:rPr>
              <a:t>Listed the names of the boosters with success in drone ship and payload mass &gt;4k and &lt;6k</a:t>
            </a:r>
          </a:p>
          <a:p>
            <a:pPr lvl="1">
              <a:lnSpc>
                <a:spcPct val="100000"/>
              </a:lnSpc>
              <a:spcBef>
                <a:spcPts val="1400"/>
              </a:spcBef>
            </a:pPr>
            <a:r>
              <a:rPr lang="en-US" sz="1800" dirty="0">
                <a:solidFill>
                  <a:schemeClr val="accent3">
                    <a:lumMod val="25000"/>
                  </a:schemeClr>
                </a:solidFill>
                <a:latin typeface="Abadi"/>
              </a:rPr>
              <a:t>Listed the total number of successful and failed mission outcomes</a:t>
            </a:r>
          </a:p>
          <a:p>
            <a:pPr lvl="1">
              <a:lnSpc>
                <a:spcPct val="100000"/>
              </a:lnSpc>
              <a:spcBef>
                <a:spcPts val="1400"/>
              </a:spcBef>
            </a:pPr>
            <a:r>
              <a:rPr lang="en-US" sz="1800" dirty="0">
                <a:solidFill>
                  <a:schemeClr val="accent3">
                    <a:lumMod val="25000"/>
                  </a:schemeClr>
                </a:solidFill>
                <a:latin typeface="Abadi"/>
              </a:rPr>
              <a:t>Listed all the Booster Versions that carried the maximum payload mass</a:t>
            </a:r>
          </a:p>
          <a:p>
            <a:pPr lvl="1">
              <a:lnSpc>
                <a:spcPct val="100000"/>
              </a:lnSpc>
              <a:spcBef>
                <a:spcPts val="1400"/>
              </a:spcBef>
            </a:pPr>
            <a:r>
              <a:rPr lang="en-US" sz="1800" dirty="0">
                <a:solidFill>
                  <a:schemeClr val="accent3">
                    <a:lumMod val="25000"/>
                  </a:schemeClr>
                </a:solidFill>
                <a:latin typeface="Abadi"/>
              </a:rPr>
              <a:t>Listed records displaying month names, failure landing outcomes in drone ship, booster versions, and launch site for year = 2015</a:t>
            </a:r>
          </a:p>
          <a:p>
            <a:pPr lvl="1">
              <a:lnSpc>
                <a:spcPct val="100000"/>
              </a:lnSpc>
              <a:spcBef>
                <a:spcPts val="1400"/>
              </a:spcBef>
            </a:pPr>
            <a:r>
              <a:rPr lang="en-US" sz="1800" dirty="0">
                <a:solidFill>
                  <a:schemeClr val="accent3">
                    <a:lumMod val="25000"/>
                  </a:schemeClr>
                </a:solidFill>
                <a:latin typeface="Abadi"/>
              </a:rPr>
              <a:t>Ranked the count of landing outcomes between 2010-06-04 and 2017-03-20 in descending order</a:t>
            </a:r>
          </a:p>
          <a:p>
            <a:r>
              <a:rPr lang="en-US" sz="2800" dirty="0">
                <a:solidFill>
                  <a:schemeClr val="accent3">
                    <a:lumMod val="25000"/>
                  </a:schemeClr>
                </a:solidFill>
                <a:latin typeface="Abadi" panose="020B0604020104020204" pitchFamily="34" charset="0"/>
              </a:rPr>
              <a:t>GitHub URL:  </a:t>
            </a:r>
            <a:r>
              <a:rPr lang="en-US" sz="2800" dirty="0">
                <a:solidFill>
                  <a:schemeClr val="accent3">
                    <a:lumMod val="25000"/>
                  </a:schemeClr>
                </a:solidFill>
                <a:latin typeface="Abadi" panose="020B0604020104020204" pitchFamily="34" charset="0"/>
                <a:hlinkClick r:id="rId4"/>
              </a:rPr>
              <a:t>EDA with SQL</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Markers for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Added marker with a Circle, Popup Label, and Text Label for NASA Johnson Space Center using the center’s </a:t>
            </a:r>
            <a:r>
              <a:rPr lang="en-US" sz="1800" dirty="0" err="1">
                <a:solidFill>
                  <a:schemeClr val="accent3">
                    <a:lumMod val="25000"/>
                  </a:schemeClr>
                </a:solidFill>
                <a:latin typeface="Abadi" panose="020B0604020104020204" pitchFamily="34" charset="0"/>
              </a:rPr>
              <a:t>lat</a:t>
            </a:r>
            <a:r>
              <a:rPr lang="en-US" sz="1800" dirty="0">
                <a:solidFill>
                  <a:schemeClr val="accent3">
                    <a:lumMod val="25000"/>
                  </a:schemeClr>
                </a:solidFill>
                <a:latin typeface="Abadi" panose="020B0604020104020204" pitchFamily="34" charset="0"/>
              </a:rPr>
              <a:t> and long coordinates as the start location</a:t>
            </a:r>
          </a:p>
          <a:p>
            <a:pPr lvl="1">
              <a:lnSpc>
                <a:spcPct val="100000"/>
              </a:lnSpc>
              <a:spcBef>
                <a:spcPts val="1400"/>
              </a:spcBef>
            </a:pPr>
            <a:r>
              <a:rPr lang="en-US" sz="1800" dirty="0">
                <a:solidFill>
                  <a:schemeClr val="accent3">
                    <a:lumMod val="25000"/>
                  </a:schemeClr>
                </a:solidFill>
                <a:latin typeface="Abadi" panose="020B0604020104020204" pitchFamily="34" charset="0"/>
              </a:rPr>
              <a:t>Added markers with Circle, </a:t>
            </a:r>
            <a:r>
              <a:rPr lang="en-US" sz="1800" dirty="0" err="1">
                <a:solidFill>
                  <a:schemeClr val="accent3">
                    <a:lumMod val="25000"/>
                  </a:schemeClr>
                </a:solidFill>
                <a:latin typeface="Abadi" panose="020B0604020104020204" pitchFamily="34" charset="0"/>
              </a:rPr>
              <a:t>Popul</a:t>
            </a:r>
            <a:r>
              <a:rPr lang="en-US" sz="1800" dirty="0">
                <a:solidFill>
                  <a:schemeClr val="accent3">
                    <a:lumMod val="25000"/>
                  </a:schemeClr>
                </a:solidFill>
                <a:latin typeface="Abadi" panose="020B0604020104020204" pitchFamily="34" charset="0"/>
              </a:rPr>
              <a:t> Labels, and Text Labels for all Launch Sites using their respective </a:t>
            </a:r>
            <a:r>
              <a:rPr lang="en-US" sz="1800" dirty="0" err="1">
                <a:solidFill>
                  <a:schemeClr val="accent3">
                    <a:lumMod val="25000"/>
                  </a:schemeClr>
                </a:solidFill>
                <a:latin typeface="Abadi" panose="020B0604020104020204" pitchFamily="34" charset="0"/>
              </a:rPr>
              <a:t>lat</a:t>
            </a:r>
            <a:r>
              <a:rPr lang="en-US" sz="1800" dirty="0">
                <a:solidFill>
                  <a:schemeClr val="accent3">
                    <a:lumMod val="25000"/>
                  </a:schemeClr>
                </a:solidFill>
                <a:latin typeface="Abadi" panose="020B0604020104020204" pitchFamily="34" charset="0"/>
              </a:rPr>
              <a:t>/long coordinates to show their locations relative to the Equator and nearest coasts</a:t>
            </a:r>
          </a:p>
          <a:p>
            <a:pPr>
              <a:lnSpc>
                <a:spcPct val="100000"/>
              </a:lnSpc>
              <a:spcBef>
                <a:spcPts val="1400"/>
              </a:spcBef>
            </a:pPr>
            <a:r>
              <a:rPr lang="en-US" sz="2200" dirty="0">
                <a:solidFill>
                  <a:schemeClr val="accent3">
                    <a:lumMod val="25000"/>
                  </a:schemeClr>
                </a:solidFill>
                <a:latin typeface="Abadi" panose="020B0604020104020204" pitchFamily="34" charset="0"/>
              </a:rPr>
              <a:t>Markers colored to designate success and failures were added (Green and Red) to show which Launch Sites have high success rates</a:t>
            </a:r>
          </a:p>
          <a:p>
            <a:pPr>
              <a:lnSpc>
                <a:spcPct val="100000"/>
              </a:lnSpc>
              <a:spcBef>
                <a:spcPts val="1400"/>
              </a:spcBef>
            </a:pPr>
            <a:r>
              <a:rPr lang="en-US" sz="2200" dirty="0">
                <a:solidFill>
                  <a:schemeClr val="accent3">
                    <a:lumMod val="25000"/>
                  </a:schemeClr>
                </a:solidFill>
                <a:latin typeface="Abadi" panose="020B0604020104020204" pitchFamily="34" charset="0"/>
              </a:rPr>
              <a:t>Colored lines were added between Launch Sites and nearest landmarks (e.g. Railways, Highways, Coastlines, Cities) to show proximity to these locations</a:t>
            </a:r>
          </a:p>
          <a:p>
            <a:r>
              <a:rPr lang="en-US" sz="2800" dirty="0">
                <a:solidFill>
                  <a:schemeClr val="accent3">
                    <a:lumMod val="25000"/>
                  </a:schemeClr>
                </a:solidFill>
                <a:latin typeface="Abadi" panose="020B0604020104020204" pitchFamily="34" charset="0"/>
              </a:rPr>
              <a:t>GitHub URL: </a:t>
            </a:r>
            <a:r>
              <a:rPr lang="en-US" sz="2800" dirty="0">
                <a:solidFill>
                  <a:schemeClr val="accent3">
                    <a:lumMod val="25000"/>
                  </a:schemeClr>
                </a:solidFill>
                <a:latin typeface="Abadi" panose="020B0604020104020204" pitchFamily="34" charset="0"/>
                <a:hlinkClick r:id="rId3"/>
              </a:rPr>
              <a:t>Interactive Visualizations with Folium</a:t>
            </a:r>
            <a:endParaRPr lang="en-US" dirty="0"/>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33970"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Created a Launch Sites Dropdown List</a:t>
            </a:r>
          </a:p>
          <a:p>
            <a:pPr lvl="1">
              <a:lnSpc>
                <a:spcPct val="100000"/>
              </a:lnSpc>
              <a:spcBef>
                <a:spcPts val="1400"/>
              </a:spcBef>
            </a:pPr>
            <a:r>
              <a:rPr lang="en-US" sz="1800" dirty="0">
                <a:solidFill>
                  <a:schemeClr val="accent3">
                    <a:lumMod val="25000"/>
                  </a:schemeClr>
                </a:solidFill>
                <a:latin typeface="Abadi" panose="020B0604020104020204" pitchFamily="34" charset="0"/>
              </a:rPr>
              <a:t>A dropdown list to enable Launch Site user selection</a:t>
            </a:r>
          </a:p>
          <a:p>
            <a:pPr>
              <a:lnSpc>
                <a:spcPct val="100000"/>
              </a:lnSpc>
              <a:spcBef>
                <a:spcPts val="1400"/>
              </a:spcBef>
            </a:pPr>
            <a:r>
              <a:rPr lang="en-US" sz="2200" dirty="0">
                <a:solidFill>
                  <a:schemeClr val="accent3">
                    <a:lumMod val="25000"/>
                  </a:schemeClr>
                </a:solidFill>
                <a:latin typeface="Abadi" panose="020B0604020104020204" pitchFamily="34" charset="0"/>
              </a:rPr>
              <a:t>Created a Pie Chart showing Successful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Ability to select for All Sites or Individual Site at user discretion</a:t>
            </a:r>
          </a:p>
          <a:p>
            <a:pPr>
              <a:lnSpc>
                <a:spcPct val="100000"/>
              </a:lnSpc>
              <a:spcBef>
                <a:spcPts val="1400"/>
              </a:spcBef>
            </a:pPr>
            <a:r>
              <a:rPr lang="en-US" sz="2200" dirty="0">
                <a:solidFill>
                  <a:schemeClr val="accent3">
                    <a:lumMod val="25000"/>
                  </a:schemeClr>
                </a:solidFill>
                <a:latin typeface="Abadi" panose="020B0604020104020204" pitchFamily="34" charset="0"/>
              </a:rPr>
              <a:t>Created a Slider of Payload Mass Range</a:t>
            </a:r>
          </a:p>
          <a:p>
            <a:pPr lvl="1">
              <a:lnSpc>
                <a:spcPct val="100000"/>
              </a:lnSpc>
              <a:spcBef>
                <a:spcPts val="1400"/>
              </a:spcBef>
            </a:pPr>
            <a:r>
              <a:rPr lang="en-US" sz="1800" dirty="0">
                <a:solidFill>
                  <a:schemeClr val="accent3">
                    <a:lumMod val="25000"/>
                  </a:schemeClr>
                </a:solidFill>
                <a:latin typeface="Abadi" panose="020B0604020104020204" pitchFamily="34" charset="0"/>
              </a:rPr>
              <a:t>Enables the user to see results with a quick slider function for various Mass values</a:t>
            </a:r>
          </a:p>
          <a:p>
            <a:pPr>
              <a:lnSpc>
                <a:spcPct val="100000"/>
              </a:lnSpc>
              <a:spcBef>
                <a:spcPts val="1400"/>
              </a:spcBef>
            </a:pPr>
            <a:r>
              <a:rPr lang="en-US" sz="2200" dirty="0">
                <a:solidFill>
                  <a:schemeClr val="accent3">
                    <a:lumMod val="25000"/>
                  </a:schemeClr>
                </a:solidFill>
                <a:latin typeface="Abadi" panose="020B0604020104020204" pitchFamily="34" charset="0"/>
              </a:rPr>
              <a:t>Created a Scatter Chart showing Payload Mass vs 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Shows correlation between Payload Mass and Launch Success Rate for different booster versions</a:t>
            </a:r>
          </a:p>
          <a:p>
            <a:r>
              <a:rPr lang="en-US" sz="2800" dirty="0">
                <a:solidFill>
                  <a:schemeClr val="accent3">
                    <a:lumMod val="25000"/>
                  </a:schemeClr>
                </a:solidFill>
                <a:latin typeface="Abadi" panose="020B0604020104020204" pitchFamily="34" charset="0"/>
              </a:rPr>
              <a:t>GitHub URL:  </a:t>
            </a:r>
            <a:r>
              <a:rPr lang="en-US" sz="2800" dirty="0" err="1">
                <a:solidFill>
                  <a:schemeClr val="accent3">
                    <a:lumMod val="25000"/>
                  </a:schemeClr>
                </a:solidFill>
                <a:latin typeface="Abadi" panose="020B0604020104020204" pitchFamily="34" charset="0"/>
                <a:hlinkClick r:id="rId3"/>
              </a:rPr>
              <a:t>Plotly</a:t>
            </a:r>
            <a:r>
              <a:rPr lang="en-US" sz="2800" dirty="0">
                <a:solidFill>
                  <a:schemeClr val="accent3">
                    <a:lumMod val="25000"/>
                  </a:schemeClr>
                </a:solidFill>
                <a:latin typeface="Abadi" panose="020B0604020104020204" pitchFamily="34" charset="0"/>
                <a:hlinkClick r:id="rId3"/>
              </a:rPr>
              <a:t> Dash</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126218A0-9B71-C150-F81A-E8C56F52C917}"/>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05BD812-FAE0-4148-46AA-AE8AF0C18869}"/>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5" name="Content Placeholder 4">
            <a:extLst>
              <a:ext uri="{FF2B5EF4-FFF2-40B4-BE49-F238E27FC236}">
                <a16:creationId xmlns:a16="http://schemas.microsoft.com/office/drawing/2014/main" id="{B7883FDE-24AB-CD6A-4F4F-15FC860F8678}"/>
              </a:ext>
            </a:extLst>
          </p:cNvPr>
          <p:cNvSpPr>
            <a:spLocks noGrp="1"/>
          </p:cNvSpPr>
          <p:nvPr>
            <p:ph idx="4294967295"/>
          </p:nvPr>
        </p:nvSpPr>
        <p:spPr>
          <a:xfrm>
            <a:off x="5910262" y="1792288"/>
            <a:ext cx="5461000" cy="506571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1B77342E-ED86-525C-8D94-37D0A7AF19D2}"/>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Utilized Train/Test machine learning to analyze the data using various methods.</a:t>
            </a: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4"/>
              </a:rPr>
              <a:t>Machine Learning</a:t>
            </a:r>
            <a:endParaRPr lang="en-US" dirty="0"/>
          </a:p>
        </p:txBody>
      </p:sp>
      <p:sp>
        <p:nvSpPr>
          <p:cNvPr id="4" name="Title 1">
            <a:extLst>
              <a:ext uri="{FF2B5EF4-FFF2-40B4-BE49-F238E27FC236}">
                <a16:creationId xmlns:a16="http://schemas.microsoft.com/office/drawing/2014/main" id="{1A2E1FA5-811F-A0B5-2D80-C703F87BE76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8" name="TextBox 7">
            <a:extLst>
              <a:ext uri="{FF2B5EF4-FFF2-40B4-BE49-F238E27FC236}">
                <a16:creationId xmlns:a16="http://schemas.microsoft.com/office/drawing/2014/main" id="{9E4352B9-4BDA-C792-DF94-8F0FFA25D570}"/>
              </a:ext>
            </a:extLst>
          </p:cNvPr>
          <p:cNvSpPr txBox="1"/>
          <p:nvPr/>
        </p:nvSpPr>
        <p:spPr>
          <a:xfrm>
            <a:off x="6192644" y="1895707"/>
            <a:ext cx="2477542" cy="923330"/>
          </a:xfrm>
          <a:prstGeom prst="rect">
            <a:avLst/>
          </a:prstGeom>
          <a:noFill/>
          <a:ln w="12700">
            <a:solidFill>
              <a:schemeClr val="accent1"/>
            </a:solidFill>
          </a:ln>
        </p:spPr>
        <p:txBody>
          <a:bodyPr wrap="square" rtlCol="0">
            <a:spAutoFit/>
          </a:bodyPr>
          <a:lstStyle/>
          <a:p>
            <a:r>
              <a:rPr lang="en-US" dirty="0"/>
              <a:t>Created a NumPy </a:t>
            </a:r>
            <a:r>
              <a:rPr lang="en-US" dirty="0" err="1"/>
              <a:t>arrach</a:t>
            </a:r>
            <a:r>
              <a:rPr lang="en-US" dirty="0"/>
              <a:t> from the column “Class” in the dataset</a:t>
            </a:r>
          </a:p>
        </p:txBody>
      </p:sp>
      <p:sp>
        <p:nvSpPr>
          <p:cNvPr id="9" name="TextBox 8">
            <a:extLst>
              <a:ext uri="{FF2B5EF4-FFF2-40B4-BE49-F238E27FC236}">
                <a16:creationId xmlns:a16="http://schemas.microsoft.com/office/drawing/2014/main" id="{B6EFB4A7-F16B-955B-9AEE-5A36E5D096BC}"/>
              </a:ext>
            </a:extLst>
          </p:cNvPr>
          <p:cNvSpPr txBox="1"/>
          <p:nvPr/>
        </p:nvSpPr>
        <p:spPr>
          <a:xfrm>
            <a:off x="6192644" y="3051055"/>
            <a:ext cx="2477542" cy="1200329"/>
          </a:xfrm>
          <a:prstGeom prst="rect">
            <a:avLst/>
          </a:prstGeom>
          <a:noFill/>
          <a:ln w="12700">
            <a:solidFill>
              <a:schemeClr val="accent1"/>
            </a:solidFill>
          </a:ln>
        </p:spPr>
        <p:txBody>
          <a:bodyPr wrap="square" rtlCol="0">
            <a:spAutoFit/>
          </a:bodyPr>
          <a:lstStyle/>
          <a:p>
            <a:r>
              <a:rPr lang="en-US" dirty="0" err="1"/>
              <a:t>Standarized</a:t>
            </a:r>
            <a:r>
              <a:rPr lang="en-US" dirty="0"/>
              <a:t> the data in “X” and reassigned it to variable “X” using </a:t>
            </a:r>
            <a:r>
              <a:rPr lang="en-US" dirty="0" err="1"/>
              <a:t>StandardScaler</a:t>
            </a:r>
            <a:endParaRPr lang="en-US" dirty="0"/>
          </a:p>
        </p:txBody>
      </p:sp>
      <p:sp>
        <p:nvSpPr>
          <p:cNvPr id="10" name="TextBox 9">
            <a:extLst>
              <a:ext uri="{FF2B5EF4-FFF2-40B4-BE49-F238E27FC236}">
                <a16:creationId xmlns:a16="http://schemas.microsoft.com/office/drawing/2014/main" id="{BFC5CB5E-CE60-8B2F-ED3F-6D684A282786}"/>
              </a:ext>
            </a:extLst>
          </p:cNvPr>
          <p:cNvSpPr txBox="1"/>
          <p:nvPr/>
        </p:nvSpPr>
        <p:spPr>
          <a:xfrm>
            <a:off x="6192644" y="4530395"/>
            <a:ext cx="2477542" cy="923330"/>
          </a:xfrm>
          <a:prstGeom prst="rect">
            <a:avLst/>
          </a:prstGeom>
          <a:noFill/>
          <a:ln w="12700">
            <a:solidFill>
              <a:schemeClr val="accent1"/>
            </a:solidFill>
          </a:ln>
        </p:spPr>
        <p:txBody>
          <a:bodyPr wrap="square" rtlCol="0">
            <a:spAutoFit/>
          </a:bodyPr>
          <a:lstStyle/>
          <a:p>
            <a:r>
              <a:rPr lang="en-US" dirty="0"/>
              <a:t>Split data into training and test sets using </a:t>
            </a:r>
            <a:r>
              <a:rPr lang="en-US" dirty="0" err="1"/>
              <a:t>train_test_split</a:t>
            </a:r>
            <a:r>
              <a:rPr lang="en-US" dirty="0"/>
              <a:t> function</a:t>
            </a:r>
          </a:p>
        </p:txBody>
      </p:sp>
      <p:sp>
        <p:nvSpPr>
          <p:cNvPr id="11" name="TextBox 10">
            <a:extLst>
              <a:ext uri="{FF2B5EF4-FFF2-40B4-BE49-F238E27FC236}">
                <a16:creationId xmlns:a16="http://schemas.microsoft.com/office/drawing/2014/main" id="{EAFC93BA-85A1-263A-6939-1F7866742F21}"/>
              </a:ext>
            </a:extLst>
          </p:cNvPr>
          <p:cNvSpPr txBox="1"/>
          <p:nvPr/>
        </p:nvSpPr>
        <p:spPr>
          <a:xfrm>
            <a:off x="6192644" y="5565734"/>
            <a:ext cx="2477542" cy="1200329"/>
          </a:xfrm>
          <a:prstGeom prst="rect">
            <a:avLst/>
          </a:prstGeom>
          <a:noFill/>
          <a:ln w="12700">
            <a:solidFill>
              <a:schemeClr val="accent1"/>
            </a:solidFill>
          </a:ln>
        </p:spPr>
        <p:txBody>
          <a:bodyPr wrap="square" rtlCol="0">
            <a:spAutoFit/>
          </a:bodyPr>
          <a:lstStyle/>
          <a:p>
            <a:r>
              <a:rPr lang="en-US" dirty="0"/>
              <a:t>Created logistic regression object then a </a:t>
            </a:r>
            <a:r>
              <a:rPr lang="en-US" dirty="0" err="1"/>
              <a:t>GridSearchCV</a:t>
            </a:r>
            <a:r>
              <a:rPr lang="en-US" dirty="0"/>
              <a:t> object (cv=10)</a:t>
            </a:r>
          </a:p>
        </p:txBody>
      </p:sp>
      <p:sp>
        <p:nvSpPr>
          <p:cNvPr id="12" name="TextBox 11">
            <a:extLst>
              <a:ext uri="{FF2B5EF4-FFF2-40B4-BE49-F238E27FC236}">
                <a16:creationId xmlns:a16="http://schemas.microsoft.com/office/drawing/2014/main" id="{8D293728-9C2B-72D3-0ADB-6B5E382DFC7A}"/>
              </a:ext>
            </a:extLst>
          </p:cNvPr>
          <p:cNvSpPr txBox="1"/>
          <p:nvPr/>
        </p:nvSpPr>
        <p:spPr>
          <a:xfrm>
            <a:off x="8960099" y="1895706"/>
            <a:ext cx="2252546" cy="923330"/>
          </a:xfrm>
          <a:prstGeom prst="rect">
            <a:avLst/>
          </a:prstGeom>
          <a:noFill/>
          <a:ln w="12700">
            <a:solidFill>
              <a:schemeClr val="accent1"/>
            </a:solidFill>
          </a:ln>
        </p:spPr>
        <p:txBody>
          <a:bodyPr wrap="square" rtlCol="0">
            <a:spAutoFit/>
          </a:bodyPr>
          <a:lstStyle/>
          <a:p>
            <a:r>
              <a:rPr lang="en-US" dirty="0"/>
              <a:t>Calculated accuracy of test data using “score” method</a:t>
            </a:r>
          </a:p>
        </p:txBody>
      </p:sp>
      <p:sp>
        <p:nvSpPr>
          <p:cNvPr id="13" name="TextBox 12">
            <a:extLst>
              <a:ext uri="{FF2B5EF4-FFF2-40B4-BE49-F238E27FC236}">
                <a16:creationId xmlns:a16="http://schemas.microsoft.com/office/drawing/2014/main" id="{E721BA30-7A87-E5CE-1E54-192A94BB4F11}"/>
              </a:ext>
            </a:extLst>
          </p:cNvPr>
          <p:cNvSpPr txBox="1"/>
          <p:nvPr/>
        </p:nvSpPr>
        <p:spPr>
          <a:xfrm>
            <a:off x="8960099" y="3067891"/>
            <a:ext cx="2252546" cy="646331"/>
          </a:xfrm>
          <a:prstGeom prst="rect">
            <a:avLst/>
          </a:prstGeom>
          <a:noFill/>
          <a:ln w="12700">
            <a:solidFill>
              <a:schemeClr val="accent1"/>
            </a:solidFill>
          </a:ln>
        </p:spPr>
        <p:txBody>
          <a:bodyPr wrap="square" rtlCol="0">
            <a:spAutoFit/>
          </a:bodyPr>
          <a:lstStyle/>
          <a:p>
            <a:r>
              <a:rPr lang="en-US" dirty="0"/>
              <a:t>Examined confusion matrices</a:t>
            </a:r>
          </a:p>
        </p:txBody>
      </p:sp>
      <p:sp>
        <p:nvSpPr>
          <p:cNvPr id="15" name="TextBox 14">
            <a:extLst>
              <a:ext uri="{FF2B5EF4-FFF2-40B4-BE49-F238E27FC236}">
                <a16:creationId xmlns:a16="http://schemas.microsoft.com/office/drawing/2014/main" id="{D68E819B-89C2-662C-A9A7-D52B029B384B}"/>
              </a:ext>
            </a:extLst>
          </p:cNvPr>
          <p:cNvSpPr txBox="1"/>
          <p:nvPr/>
        </p:nvSpPr>
        <p:spPr>
          <a:xfrm>
            <a:off x="8960099" y="4188417"/>
            <a:ext cx="2252546" cy="1477328"/>
          </a:xfrm>
          <a:prstGeom prst="rect">
            <a:avLst/>
          </a:prstGeom>
          <a:noFill/>
          <a:ln w="12700">
            <a:solidFill>
              <a:schemeClr val="accent1"/>
            </a:solidFill>
          </a:ln>
        </p:spPr>
        <p:txBody>
          <a:bodyPr wrap="square" rtlCol="0">
            <a:spAutoFit/>
          </a:bodyPr>
          <a:lstStyle/>
          <a:p>
            <a:r>
              <a:rPr lang="en-US" dirty="0"/>
              <a:t>Determined best performing method: all performed well. Training data slightly better.</a:t>
            </a:r>
          </a:p>
        </p:txBody>
      </p:sp>
      <p:sp>
        <p:nvSpPr>
          <p:cNvPr id="16" name="Oval 15">
            <a:extLst>
              <a:ext uri="{FF2B5EF4-FFF2-40B4-BE49-F238E27FC236}">
                <a16:creationId xmlns:a16="http://schemas.microsoft.com/office/drawing/2014/main" id="{B3E152AF-32D2-ADD5-C187-088669C3E0E3}"/>
              </a:ext>
            </a:extLst>
          </p:cNvPr>
          <p:cNvSpPr/>
          <p:nvPr/>
        </p:nvSpPr>
        <p:spPr>
          <a:xfrm>
            <a:off x="5999357"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7" name="Oval 16">
            <a:extLst>
              <a:ext uri="{FF2B5EF4-FFF2-40B4-BE49-F238E27FC236}">
                <a16:creationId xmlns:a16="http://schemas.microsoft.com/office/drawing/2014/main" id="{22725690-AE5B-DF9C-DE1C-123E359861A2}"/>
              </a:ext>
            </a:extLst>
          </p:cNvPr>
          <p:cNvSpPr/>
          <p:nvPr/>
        </p:nvSpPr>
        <p:spPr>
          <a:xfrm>
            <a:off x="6010506" y="2934832"/>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6C73C666-1291-D333-1B52-E7969BE3701C}"/>
              </a:ext>
            </a:extLst>
          </p:cNvPr>
          <p:cNvSpPr/>
          <p:nvPr/>
        </p:nvSpPr>
        <p:spPr>
          <a:xfrm>
            <a:off x="6010506" y="4418382"/>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9" name="Oval 18">
            <a:extLst>
              <a:ext uri="{FF2B5EF4-FFF2-40B4-BE49-F238E27FC236}">
                <a16:creationId xmlns:a16="http://schemas.microsoft.com/office/drawing/2014/main" id="{486F5D57-1B25-50E3-B986-6B1799B6E10D}"/>
              </a:ext>
            </a:extLst>
          </p:cNvPr>
          <p:cNvSpPr/>
          <p:nvPr/>
        </p:nvSpPr>
        <p:spPr>
          <a:xfrm>
            <a:off x="5999357" y="547652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0" name="Oval 19">
            <a:extLst>
              <a:ext uri="{FF2B5EF4-FFF2-40B4-BE49-F238E27FC236}">
                <a16:creationId xmlns:a16="http://schemas.microsoft.com/office/drawing/2014/main" id="{A6CDA3D8-B249-1A2D-FF97-061F8B5D6119}"/>
              </a:ext>
            </a:extLst>
          </p:cNvPr>
          <p:cNvSpPr/>
          <p:nvPr/>
        </p:nvSpPr>
        <p:spPr>
          <a:xfrm>
            <a:off x="11052811"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Oval 20">
            <a:extLst>
              <a:ext uri="{FF2B5EF4-FFF2-40B4-BE49-F238E27FC236}">
                <a16:creationId xmlns:a16="http://schemas.microsoft.com/office/drawing/2014/main" id="{2C74AA0E-001C-C5C2-5DE6-810534BA8F59}"/>
              </a:ext>
            </a:extLst>
          </p:cNvPr>
          <p:cNvSpPr/>
          <p:nvPr/>
        </p:nvSpPr>
        <p:spPr>
          <a:xfrm>
            <a:off x="11057263" y="297636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22" name="Oval 21">
            <a:extLst>
              <a:ext uri="{FF2B5EF4-FFF2-40B4-BE49-F238E27FC236}">
                <a16:creationId xmlns:a16="http://schemas.microsoft.com/office/drawing/2014/main" id="{028A2DF0-CEEB-DB55-D465-A791E4F4DEC0}"/>
              </a:ext>
            </a:extLst>
          </p:cNvPr>
          <p:cNvSpPr/>
          <p:nvPr/>
        </p:nvSpPr>
        <p:spPr>
          <a:xfrm>
            <a:off x="11057263" y="4086003"/>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7</a:t>
            </a:r>
          </a:p>
        </p:txBody>
      </p:sp>
    </p:spTree>
    <p:extLst>
      <p:ext uri="{BB962C8B-B14F-4D97-AF65-F5344CB8AC3E}">
        <p14:creationId xmlns:p14="http://schemas.microsoft.com/office/powerpoint/2010/main" val="22590801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303372" y="4029823"/>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Mixed success rates for earlier flights.</a:t>
            </a:r>
          </a:p>
          <a:p>
            <a:pPr lvl="1">
              <a:lnSpc>
                <a:spcPct val="100000"/>
              </a:lnSpc>
              <a:spcBef>
                <a:spcPts val="1400"/>
              </a:spcBef>
            </a:pPr>
            <a:r>
              <a:rPr lang="en-US" sz="1800" dirty="0">
                <a:solidFill>
                  <a:schemeClr val="accent3">
                    <a:lumMod val="25000"/>
                  </a:schemeClr>
                </a:solidFill>
                <a:latin typeface="Abadi" panose="020B0604020104020204" pitchFamily="34" charset="0"/>
              </a:rPr>
              <a:t>~50% of launches from CCAFS SLC 40 site</a:t>
            </a:r>
          </a:p>
          <a:p>
            <a:pPr lvl="1">
              <a:lnSpc>
                <a:spcPct val="100000"/>
              </a:lnSpc>
              <a:spcBef>
                <a:spcPts val="1400"/>
              </a:spcBef>
            </a:pPr>
            <a:r>
              <a:rPr lang="en-US" sz="1800" dirty="0">
                <a:solidFill>
                  <a:schemeClr val="accent3">
                    <a:lumMod val="25000"/>
                  </a:schemeClr>
                </a:solidFill>
                <a:latin typeface="Abadi" panose="020B0604020104020204" pitchFamily="34" charset="0"/>
              </a:rPr>
              <a:t>Higher success rates at other 2 locations</a:t>
            </a:r>
          </a:p>
          <a:p>
            <a:pPr lvl="1">
              <a:lnSpc>
                <a:spcPct val="100000"/>
              </a:lnSpc>
              <a:spcBef>
                <a:spcPts val="1400"/>
              </a:spcBef>
            </a:pPr>
            <a:r>
              <a:rPr lang="en-US" sz="1800" dirty="0">
                <a:solidFill>
                  <a:schemeClr val="accent3">
                    <a:lumMod val="25000"/>
                  </a:schemeClr>
                </a:solidFill>
                <a:latin typeface="Abadi" panose="020B0604020104020204" pitchFamily="34" charset="0"/>
              </a:rPr>
              <a:t>Over time, ratio of success to failure has improved. Net new launches show “success” as a probable outcome</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1D8613A0-6DED-AC33-CACB-2554D0D409DD}"/>
              </a:ext>
            </a:extLst>
          </p:cNvPr>
          <p:cNvPicPr>
            <a:picLocks noChangeAspect="1"/>
          </p:cNvPicPr>
          <p:nvPr/>
        </p:nvPicPr>
        <p:blipFill>
          <a:blip r:embed="rId3"/>
          <a:stretch>
            <a:fillRect/>
          </a:stretch>
        </p:blipFill>
        <p:spPr>
          <a:xfrm>
            <a:off x="963580" y="1780929"/>
            <a:ext cx="10959484" cy="211456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E2C778E5-B81C-4164-8160-A87772A30783}"/>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3F84225-74A7-AAE8-05CB-565271CF5DCC}"/>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0DEC2ED0-D92C-33B4-2256-356FFE3694A8}"/>
              </a:ext>
            </a:extLst>
          </p:cNvPr>
          <p:cNvSpPr>
            <a:spLocks noGrp="1"/>
          </p:cNvSpPr>
          <p:nvPr>
            <p:ph type="body" sz="half" idx="4294967295"/>
          </p:nvPr>
        </p:nvSpPr>
        <p:spPr>
          <a:xfrm>
            <a:off x="1303372" y="4029823"/>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Majority of payloads over 2k were successful</a:t>
            </a:r>
          </a:p>
          <a:p>
            <a:pPr lvl="1">
              <a:lnSpc>
                <a:spcPct val="100000"/>
              </a:lnSpc>
              <a:spcBef>
                <a:spcPts val="1400"/>
              </a:spcBef>
            </a:pPr>
            <a:r>
              <a:rPr lang="en-US" sz="1800" dirty="0">
                <a:solidFill>
                  <a:schemeClr val="accent3">
                    <a:lumMod val="25000"/>
                  </a:schemeClr>
                </a:solidFill>
                <a:latin typeface="Abadi" panose="020B0604020104020204" pitchFamily="34" charset="0"/>
              </a:rPr>
              <a:t>The higher the payload (across all launch sites), the higher the 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KSC LC 39A shows a near 100% success rate for loads &lt;6k</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8B6EC3B2-B895-9A7E-2B55-3D156F21334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7" name="Picture 6">
            <a:extLst>
              <a:ext uri="{FF2B5EF4-FFF2-40B4-BE49-F238E27FC236}">
                <a16:creationId xmlns:a16="http://schemas.microsoft.com/office/drawing/2014/main" id="{3783F5E4-4FD1-8064-5D90-00A5250C5864}"/>
              </a:ext>
            </a:extLst>
          </p:cNvPr>
          <p:cNvPicPr>
            <a:picLocks noChangeAspect="1"/>
          </p:cNvPicPr>
          <p:nvPr/>
        </p:nvPicPr>
        <p:blipFill>
          <a:blip r:embed="rId3"/>
          <a:stretch>
            <a:fillRect/>
          </a:stretch>
        </p:blipFill>
        <p:spPr>
          <a:xfrm>
            <a:off x="667506" y="1751837"/>
            <a:ext cx="11283005" cy="2152679"/>
          </a:xfrm>
          <a:prstGeom prst="rect">
            <a:avLst/>
          </a:prstGeom>
        </p:spPr>
      </p:pic>
    </p:spTree>
    <p:extLst>
      <p:ext uri="{BB962C8B-B14F-4D97-AF65-F5344CB8AC3E}">
        <p14:creationId xmlns:p14="http://schemas.microsoft.com/office/powerpoint/2010/main" val="15120953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ECA89C04-18A8-588D-A563-BCDE8BE85B24}"/>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46AD297-62FB-E3B7-73C5-69DADBE0B36B}"/>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F83F4B43-9518-4A32-17E9-08F68D821443}"/>
              </a:ext>
            </a:extLst>
          </p:cNvPr>
          <p:cNvSpPr>
            <a:spLocks noGrp="1"/>
          </p:cNvSpPr>
          <p:nvPr>
            <p:ph type="body" sz="half" idx="4294967295"/>
          </p:nvPr>
        </p:nvSpPr>
        <p:spPr>
          <a:xfrm>
            <a:off x="1132712" y="496995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Highest success rates (100%) for orbit types ES-L1, GEO, HEO, SSO</a:t>
            </a:r>
          </a:p>
          <a:p>
            <a:pPr lvl="1">
              <a:lnSpc>
                <a:spcPct val="100000"/>
              </a:lnSpc>
              <a:spcBef>
                <a:spcPts val="1400"/>
              </a:spcBef>
            </a:pPr>
            <a:r>
              <a:rPr lang="en-US" sz="1800" dirty="0">
                <a:solidFill>
                  <a:schemeClr val="accent3">
                    <a:lumMod val="25000"/>
                  </a:schemeClr>
                </a:solidFill>
                <a:latin typeface="Abadi" panose="020B0604020104020204" pitchFamily="34" charset="0"/>
              </a:rPr>
              <a:t>SO shows a 0% 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Intermediary success (&gt;50%) with remaining orbit types (GTO, ISS, LEO, MEO, PO, VLEO)</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4048ADD5-C5DA-10AF-F180-F2E891BAB9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6EC3D47B-4D42-9239-10D6-63F0C626661D}"/>
              </a:ext>
            </a:extLst>
          </p:cNvPr>
          <p:cNvPicPr>
            <a:picLocks noChangeAspect="1"/>
          </p:cNvPicPr>
          <p:nvPr/>
        </p:nvPicPr>
        <p:blipFill>
          <a:blip r:embed="rId3"/>
          <a:stretch>
            <a:fillRect/>
          </a:stretch>
        </p:blipFill>
        <p:spPr>
          <a:xfrm>
            <a:off x="3186040" y="1370891"/>
            <a:ext cx="5683542" cy="3549832"/>
          </a:xfrm>
          <a:prstGeom prst="rect">
            <a:avLst/>
          </a:prstGeom>
        </p:spPr>
      </p:pic>
    </p:spTree>
    <p:extLst>
      <p:ext uri="{BB962C8B-B14F-4D97-AF65-F5344CB8AC3E}">
        <p14:creationId xmlns:p14="http://schemas.microsoft.com/office/powerpoint/2010/main" val="84489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16F8538E-60E6-E432-B825-0B3F9733EE4A}"/>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5608C29-197B-EC96-086B-EB15A708A2B6}"/>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6FF72BCE-C845-3C60-8622-0445C6EC4BD2}"/>
              </a:ext>
            </a:extLst>
          </p:cNvPr>
          <p:cNvSpPr>
            <a:spLocks noGrp="1"/>
          </p:cNvSpPr>
          <p:nvPr>
            <p:ph type="body" sz="half" idx="4294967295"/>
          </p:nvPr>
        </p:nvSpPr>
        <p:spPr>
          <a:xfrm>
            <a:off x="1303372" y="459481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LEO/VLEO orbit types have a high success rate based on number of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GTO does not seem to have a direct success correlation based on flight numbers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25D7BB1E-AE26-85F9-CEC2-A6F58B7B416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FB150095-FA4D-A719-29E4-C58BF3AD05A9}"/>
              </a:ext>
            </a:extLst>
          </p:cNvPr>
          <p:cNvPicPr>
            <a:picLocks noChangeAspect="1"/>
          </p:cNvPicPr>
          <p:nvPr/>
        </p:nvPicPr>
        <p:blipFill>
          <a:blip r:embed="rId3"/>
          <a:stretch>
            <a:fillRect/>
          </a:stretch>
        </p:blipFill>
        <p:spPr>
          <a:xfrm>
            <a:off x="3501483" y="1487919"/>
            <a:ext cx="5620215" cy="2800494"/>
          </a:xfrm>
          <a:prstGeom prst="rect">
            <a:avLst/>
          </a:prstGeom>
        </p:spPr>
      </p:pic>
    </p:spTree>
    <p:extLst>
      <p:ext uri="{BB962C8B-B14F-4D97-AF65-F5344CB8AC3E}">
        <p14:creationId xmlns:p14="http://schemas.microsoft.com/office/powerpoint/2010/main" val="29760573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FD95441-A3D6-9245-17B1-5CC6576FE0E3}"/>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394A317-44CC-BA21-1B1B-8E564299B137}"/>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0DC284F-E0B4-5E45-8BB8-259DDA02E854}"/>
              </a:ext>
            </a:extLst>
          </p:cNvPr>
          <p:cNvSpPr>
            <a:spLocks noGrp="1"/>
          </p:cNvSpPr>
          <p:nvPr>
            <p:ph type="body" sz="half" idx="4294967295"/>
          </p:nvPr>
        </p:nvSpPr>
        <p:spPr>
          <a:xfrm>
            <a:off x="1303372" y="459481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GTO orbit type displays mixed (trending towards positive) results between 2.5k and 7k</a:t>
            </a:r>
          </a:p>
          <a:p>
            <a:pPr lvl="1">
              <a:lnSpc>
                <a:spcPct val="100000"/>
              </a:lnSpc>
              <a:spcBef>
                <a:spcPts val="1400"/>
              </a:spcBef>
            </a:pPr>
            <a:r>
              <a:rPr lang="en-US" sz="1800" dirty="0">
                <a:solidFill>
                  <a:schemeClr val="accent3">
                    <a:lumMod val="25000"/>
                  </a:schemeClr>
                </a:solidFill>
                <a:latin typeface="Abadi" panose="020B0604020104020204" pitchFamily="34" charset="0"/>
              </a:rPr>
              <a:t>LEO, MEO, and VLEO show positive results with a negative outlier VLEO at high mass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A23BF5C-7D57-0CE2-2DE3-3C4582FF49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7" name="Picture 6">
            <a:extLst>
              <a:ext uri="{FF2B5EF4-FFF2-40B4-BE49-F238E27FC236}">
                <a16:creationId xmlns:a16="http://schemas.microsoft.com/office/drawing/2014/main" id="{3DA85D8C-CEC2-EBE3-78F8-48338FA6929B}"/>
              </a:ext>
            </a:extLst>
          </p:cNvPr>
          <p:cNvPicPr>
            <a:picLocks noChangeAspect="1"/>
          </p:cNvPicPr>
          <p:nvPr/>
        </p:nvPicPr>
        <p:blipFill>
          <a:blip r:embed="rId3"/>
          <a:stretch>
            <a:fillRect/>
          </a:stretch>
        </p:blipFill>
        <p:spPr>
          <a:xfrm>
            <a:off x="3181815" y="1582781"/>
            <a:ext cx="5612780" cy="2844946"/>
          </a:xfrm>
          <a:prstGeom prst="rect">
            <a:avLst/>
          </a:prstGeom>
        </p:spPr>
      </p:pic>
    </p:spTree>
    <p:extLst>
      <p:ext uri="{BB962C8B-B14F-4D97-AF65-F5344CB8AC3E}">
        <p14:creationId xmlns:p14="http://schemas.microsoft.com/office/powerpoint/2010/main" val="19564551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D9942EE0-2F71-B98F-F671-9861B6DB8A4D}"/>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FEB4417-452B-16F6-CBC6-C047729F4A4E}"/>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26088244-08C5-0A7F-9580-4B39F1EB90ED}"/>
              </a:ext>
            </a:extLst>
          </p:cNvPr>
          <p:cNvSpPr>
            <a:spLocks noGrp="1"/>
          </p:cNvSpPr>
          <p:nvPr>
            <p:ph type="body" sz="half" idx="4294967295"/>
          </p:nvPr>
        </p:nvSpPr>
        <p:spPr>
          <a:xfrm>
            <a:off x="1303372" y="496995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Success rate shows an overall positive increase over time</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128155F-FCEF-BEDF-DEA4-079147697BB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8CF927FB-C708-0857-B6E2-2F80C98FBFEB}"/>
              </a:ext>
            </a:extLst>
          </p:cNvPr>
          <p:cNvPicPr>
            <a:picLocks noChangeAspect="1"/>
          </p:cNvPicPr>
          <p:nvPr/>
        </p:nvPicPr>
        <p:blipFill>
          <a:blip r:embed="rId3"/>
          <a:stretch>
            <a:fillRect/>
          </a:stretch>
        </p:blipFill>
        <p:spPr>
          <a:xfrm>
            <a:off x="3311382" y="1374532"/>
            <a:ext cx="5569236" cy="3410125"/>
          </a:xfrm>
          <a:prstGeom prst="rect">
            <a:avLst/>
          </a:prstGeom>
        </p:spPr>
      </p:pic>
    </p:spTree>
    <p:extLst>
      <p:ext uri="{BB962C8B-B14F-4D97-AF65-F5344CB8AC3E}">
        <p14:creationId xmlns:p14="http://schemas.microsoft.com/office/powerpoint/2010/main" val="27369312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439E2806-32E1-4F48-E464-1DCF992A264C}"/>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23FC0AE3-C716-0FB6-6DC0-6E56F6D9496F}"/>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501F028C-B8D7-B32F-8119-F8A4E3230485}"/>
              </a:ext>
            </a:extLst>
          </p:cNvPr>
          <p:cNvSpPr>
            <a:spLocks noGrp="1"/>
          </p:cNvSpPr>
          <p:nvPr>
            <p:ph type="body" sz="half" idx="4294967295"/>
          </p:nvPr>
        </p:nvSpPr>
        <p:spPr>
          <a:xfrm>
            <a:off x="1303372" y="496995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4 unique Launch Site name values from SpaceX dataset</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9BD18F19-6E03-3515-39DB-D830782C3B4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7" name="Picture 6">
            <a:extLst>
              <a:ext uri="{FF2B5EF4-FFF2-40B4-BE49-F238E27FC236}">
                <a16:creationId xmlns:a16="http://schemas.microsoft.com/office/drawing/2014/main" id="{662E640A-2E77-D0CF-0FBF-CC91405BDA4F}"/>
              </a:ext>
            </a:extLst>
          </p:cNvPr>
          <p:cNvPicPr>
            <a:picLocks noChangeAspect="1"/>
          </p:cNvPicPr>
          <p:nvPr/>
        </p:nvPicPr>
        <p:blipFill>
          <a:blip r:embed="rId3"/>
          <a:stretch>
            <a:fillRect/>
          </a:stretch>
        </p:blipFill>
        <p:spPr>
          <a:xfrm>
            <a:off x="2126867" y="1888041"/>
            <a:ext cx="4125560" cy="2208174"/>
          </a:xfrm>
          <a:prstGeom prst="rect">
            <a:avLst/>
          </a:prstGeom>
        </p:spPr>
      </p:pic>
    </p:spTree>
    <p:extLst>
      <p:ext uri="{BB962C8B-B14F-4D97-AF65-F5344CB8AC3E}">
        <p14:creationId xmlns:p14="http://schemas.microsoft.com/office/powerpoint/2010/main" val="17521702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B42A239F-13A3-BA19-8CC6-4BE694E235B1}"/>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3583C2B-A7F8-9B7D-FDAA-E5E91F71063E}"/>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06BD882F-803B-DBBD-62A0-96982FBAFCFE}"/>
              </a:ext>
            </a:extLst>
          </p:cNvPr>
          <p:cNvSpPr>
            <a:spLocks noGrp="1"/>
          </p:cNvSpPr>
          <p:nvPr>
            <p:ph type="body" sz="half" idx="4294967295"/>
          </p:nvPr>
        </p:nvSpPr>
        <p:spPr>
          <a:xfrm>
            <a:off x="1303372" y="496995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5 records displayed from dataset with string “CCA”</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5AAE0E5-BF3C-513D-E3F0-E933365BA11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4F912C99-447F-9B5A-A656-26AB9EACFB20}"/>
              </a:ext>
            </a:extLst>
          </p:cNvPr>
          <p:cNvPicPr>
            <a:picLocks noChangeAspect="1"/>
          </p:cNvPicPr>
          <p:nvPr/>
        </p:nvPicPr>
        <p:blipFill>
          <a:blip r:embed="rId3"/>
          <a:stretch>
            <a:fillRect/>
          </a:stretch>
        </p:blipFill>
        <p:spPr>
          <a:xfrm>
            <a:off x="2990690" y="1507966"/>
            <a:ext cx="6210619" cy="3187864"/>
          </a:xfrm>
          <a:prstGeom prst="rect">
            <a:avLst/>
          </a:prstGeom>
        </p:spPr>
      </p:pic>
    </p:spTree>
    <p:extLst>
      <p:ext uri="{BB962C8B-B14F-4D97-AF65-F5344CB8AC3E}">
        <p14:creationId xmlns:p14="http://schemas.microsoft.com/office/powerpoint/2010/main" val="38675533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92BAAB62-C285-E1A1-F5D8-7805FA252DD6}"/>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A61770C-D5AE-B1EC-96D9-EFF7D7C83EDA}"/>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DF7C810-2C8B-7086-C0FD-964FD38374A6}"/>
              </a:ext>
            </a:extLst>
          </p:cNvPr>
          <p:cNvSpPr>
            <a:spLocks noGrp="1"/>
          </p:cNvSpPr>
          <p:nvPr>
            <p:ph type="body" sz="half" idx="4294967295"/>
          </p:nvPr>
        </p:nvSpPr>
        <p:spPr>
          <a:xfrm>
            <a:off x="1303372" y="374724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SUM of PAYLOAD_MASS_KG field from SpaceX data table. Mass carried by boosters.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E272B9AD-7090-8CFE-07E8-8138500975C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 name="Picture 6">
            <a:extLst>
              <a:ext uri="{FF2B5EF4-FFF2-40B4-BE49-F238E27FC236}">
                <a16:creationId xmlns:a16="http://schemas.microsoft.com/office/drawing/2014/main" id="{78947440-CA6E-1D42-4696-8BED6E483152}"/>
              </a:ext>
            </a:extLst>
          </p:cNvPr>
          <p:cNvPicPr>
            <a:picLocks noChangeAspect="1"/>
          </p:cNvPicPr>
          <p:nvPr/>
        </p:nvPicPr>
        <p:blipFill>
          <a:blip r:embed="rId3"/>
          <a:stretch>
            <a:fillRect/>
          </a:stretch>
        </p:blipFill>
        <p:spPr>
          <a:xfrm>
            <a:off x="2484560" y="2093849"/>
            <a:ext cx="5899099" cy="1335151"/>
          </a:xfrm>
          <a:prstGeom prst="rect">
            <a:avLst/>
          </a:prstGeom>
        </p:spPr>
      </p:pic>
    </p:spTree>
    <p:extLst>
      <p:ext uri="{BB962C8B-B14F-4D97-AF65-F5344CB8AC3E}">
        <p14:creationId xmlns:p14="http://schemas.microsoft.com/office/powerpoint/2010/main" val="19106134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B6227B6-124B-FB8B-71EE-9853255F61A7}"/>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F7F9F30-F3FA-417A-F13A-14C922668794}"/>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CCF7D77E-CE82-6561-016F-83CE5AE59B5D}"/>
              </a:ext>
            </a:extLst>
          </p:cNvPr>
          <p:cNvSpPr>
            <a:spLocks noGrp="1"/>
          </p:cNvSpPr>
          <p:nvPr>
            <p:ph type="body" sz="half" idx="4294967295"/>
          </p:nvPr>
        </p:nvSpPr>
        <p:spPr>
          <a:xfrm>
            <a:off x="1303372" y="374724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Calculation of Average Payload Mass for specific booster version F9 v1.1</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4401AA24-0D5D-F981-E36F-352399EF2B1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A1FE7114-1583-C512-C153-97D70C084283}"/>
              </a:ext>
            </a:extLst>
          </p:cNvPr>
          <p:cNvPicPr>
            <a:picLocks noChangeAspect="1"/>
          </p:cNvPicPr>
          <p:nvPr/>
        </p:nvPicPr>
        <p:blipFill>
          <a:blip r:embed="rId3"/>
          <a:stretch>
            <a:fillRect/>
          </a:stretch>
        </p:blipFill>
        <p:spPr>
          <a:xfrm>
            <a:off x="2443994" y="1796744"/>
            <a:ext cx="6524414" cy="1314008"/>
          </a:xfrm>
          <a:prstGeom prst="rect">
            <a:avLst/>
          </a:prstGeom>
        </p:spPr>
      </p:pic>
    </p:spTree>
    <p:extLst>
      <p:ext uri="{BB962C8B-B14F-4D97-AF65-F5344CB8AC3E}">
        <p14:creationId xmlns:p14="http://schemas.microsoft.com/office/powerpoint/2010/main" val="19036363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5D6E7F21-CC67-9A1E-21DB-0B6B57B140C8}"/>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41C2ADB-8DAB-6858-A1ED-659D6EE7147F}"/>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BC970BF7-90C2-0DEB-CB50-23E377F9DE7F}"/>
              </a:ext>
            </a:extLst>
          </p:cNvPr>
          <p:cNvSpPr>
            <a:spLocks noGrp="1"/>
          </p:cNvSpPr>
          <p:nvPr>
            <p:ph type="body" sz="half" idx="4294967295"/>
          </p:nvPr>
        </p:nvSpPr>
        <p:spPr>
          <a:xfrm>
            <a:off x="1303372" y="374724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Date selection for when the first landing outcome for SpaceX for Ground Pad was successful</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7D0B2786-D25B-0991-92F1-540F42462F1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7" name="Picture 6">
            <a:extLst>
              <a:ext uri="{FF2B5EF4-FFF2-40B4-BE49-F238E27FC236}">
                <a16:creationId xmlns:a16="http://schemas.microsoft.com/office/drawing/2014/main" id="{7F2DB55F-736C-6E2B-D701-CA7291417C00}"/>
              </a:ext>
            </a:extLst>
          </p:cNvPr>
          <p:cNvPicPr>
            <a:picLocks noChangeAspect="1"/>
          </p:cNvPicPr>
          <p:nvPr/>
        </p:nvPicPr>
        <p:blipFill>
          <a:blip r:embed="rId3"/>
          <a:stretch>
            <a:fillRect/>
          </a:stretch>
        </p:blipFill>
        <p:spPr>
          <a:xfrm>
            <a:off x="2496447" y="1918386"/>
            <a:ext cx="6492248" cy="1307658"/>
          </a:xfrm>
          <a:prstGeom prst="rect">
            <a:avLst/>
          </a:prstGeom>
        </p:spPr>
      </p:pic>
    </p:spTree>
    <p:extLst>
      <p:ext uri="{BB962C8B-B14F-4D97-AF65-F5344CB8AC3E}">
        <p14:creationId xmlns:p14="http://schemas.microsoft.com/office/powerpoint/2010/main" val="19285840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F42B226F-5494-DF10-1D1C-F94E007F3E1A}"/>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28D7769-7483-EBC7-F45F-BF9DC600ACBE}"/>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Content Placeholder 2">
            <a:extLst>
              <a:ext uri="{FF2B5EF4-FFF2-40B4-BE49-F238E27FC236}">
                <a16:creationId xmlns:a16="http://schemas.microsoft.com/office/drawing/2014/main" id="{F4BC71A1-2DEF-103A-15C1-41B3AED705DE}"/>
              </a:ext>
            </a:extLst>
          </p:cNvPr>
          <p:cNvSpPr>
            <a:spLocks noGrp="1"/>
          </p:cNvSpPr>
          <p:nvPr>
            <p:ph type="body" sz="half" idx="4294967295"/>
          </p:nvPr>
        </p:nvSpPr>
        <p:spPr>
          <a:xfrm>
            <a:off x="1303372" y="374724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Date selection (Booster Versions) for successful Drone Ship landings where Payload Mass is between 4k and 6k</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F62B3F53-229C-AA24-FA09-B2F13BF977A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6" name="Rectangle 1">
            <a:extLst>
              <a:ext uri="{FF2B5EF4-FFF2-40B4-BE49-F238E27FC236}">
                <a16:creationId xmlns:a16="http://schemas.microsoft.com/office/drawing/2014/main" id="{6828CF7F-BE07-808E-82F1-25474F930F37}"/>
              </a:ext>
            </a:extLst>
          </p:cNvPr>
          <p:cNvSpPr>
            <a:spLocks noChangeArrowheads="1"/>
          </p:cNvSpPr>
          <p:nvPr/>
        </p:nvSpPr>
        <p:spPr bwMode="auto">
          <a:xfrm>
            <a:off x="1476375" y="1772079"/>
            <a:ext cx="4619625"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t"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8250DF"/>
                </a:solidFill>
                <a:effectLst/>
                <a:latin typeface="Arial" panose="020B0604020202020204" pitchFamily="34" charset="0"/>
              </a:rPr>
              <a:t>%</a:t>
            </a:r>
            <a:r>
              <a:rPr kumimoji="0" lang="en-US" altLang="en-US" sz="1000" b="1" i="0" u="none" strike="noStrike" cap="none" normalizeH="0" baseline="0" dirty="0" err="1">
                <a:ln>
                  <a:noFill/>
                </a:ln>
                <a:solidFill>
                  <a:srgbClr val="1A7F37"/>
                </a:solidFill>
                <a:effectLst/>
                <a:latin typeface="Arial Unicode MS"/>
                <a:cs typeface="Times New Roman" panose="02020603050405020304" pitchFamily="18" charset="0"/>
              </a:rPr>
              <a:t>sql</a:t>
            </a:r>
            <a:r>
              <a:rPr kumimoji="0" lang="en-US" altLang="en-US" sz="1000" b="0" i="0" u="none" strike="noStrike" cap="none" normalizeH="0" baseline="0" dirty="0">
                <a:ln>
                  <a:noFill/>
                </a:ln>
                <a:solidFill>
                  <a:srgbClr val="212121"/>
                </a:solidFill>
                <a:effectLst/>
                <a:latin typeface="Arial Unicode MS"/>
                <a:cs typeface="Times New Roman" panose="02020603050405020304" pitchFamily="18" charset="0"/>
              </a:rPr>
              <a:t> select </a:t>
            </a:r>
            <a:r>
              <a:rPr kumimoji="0" lang="en-US" altLang="en-US" sz="1000" b="0" i="0" u="none" strike="noStrike" cap="none" normalizeH="0" baseline="0" dirty="0" err="1">
                <a:ln>
                  <a:noFill/>
                </a:ln>
                <a:solidFill>
                  <a:srgbClr val="212121"/>
                </a:solidFill>
                <a:effectLst/>
                <a:latin typeface="Arial Unicode MS"/>
                <a:cs typeface="Times New Roman" panose="02020603050405020304" pitchFamily="18" charset="0"/>
              </a:rPr>
              <a:t>Booster_Version</a:t>
            </a:r>
            <a:r>
              <a:rPr kumimoji="0" lang="en-US" altLang="en-US" sz="1000" b="0" i="0" u="none" strike="noStrike" cap="none" normalizeH="0" baseline="0" dirty="0">
                <a:ln>
                  <a:noFill/>
                </a:ln>
                <a:solidFill>
                  <a:srgbClr val="212121"/>
                </a:solidFill>
                <a:effectLst/>
                <a:latin typeface="Arial Unicode MS"/>
                <a:cs typeface="Times New Roman" panose="02020603050405020304" pitchFamily="18" charset="0"/>
              </a:rPr>
              <a:t> from SPACEXTABLE where (</a:t>
            </a:r>
            <a:r>
              <a:rPr kumimoji="0" lang="en-US" altLang="en-US" sz="1000" b="0" i="0" u="none" strike="noStrike" cap="none" normalizeH="0" baseline="0" dirty="0" err="1">
                <a:ln>
                  <a:noFill/>
                </a:ln>
                <a:solidFill>
                  <a:srgbClr val="212121"/>
                </a:solidFill>
                <a:effectLst/>
                <a:latin typeface="Arial Unicode MS"/>
                <a:cs typeface="Times New Roman" panose="02020603050405020304" pitchFamily="18" charset="0"/>
              </a:rPr>
              <a:t>Landing_Outcome</a:t>
            </a:r>
            <a:r>
              <a:rPr kumimoji="0" lang="en-US" altLang="en-US" sz="1000" b="0" i="0" u="none" strike="noStrike" cap="none" normalizeH="0" baseline="0" dirty="0">
                <a:ln>
                  <a:noFill/>
                </a:ln>
                <a:solidFill>
                  <a:srgbClr val="212121"/>
                </a:solidFill>
                <a:effectLst/>
                <a:latin typeface="Arial Unicode MS"/>
                <a:cs typeface="Times New Roman" panose="02020603050405020304" pitchFamily="18" charset="0"/>
              </a:rPr>
              <a:t> = 'Success (drone ship)') and (PAYLOAD_MASS__KG_ between 4000 and 6000) </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Unicode MS"/>
                <a:cs typeface="Times New Roman" panose="02020603050405020304" pitchFamily="18" charset="0"/>
              </a:rPr>
              <a:t>* sqlite:///my_data1.db Done. </a:t>
            </a:r>
            <a:endParaRPr kumimoji="0" lang="en-US" altLang="en-US" sz="9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t"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59636E"/>
                </a:solidFill>
                <a:effectLst/>
                <a:latin typeface="menlo"/>
                <a:cs typeface="Times New Roman" panose="02020603050405020304" pitchFamily="18" charset="0"/>
              </a:rPr>
              <a:t>Out[18]:</a:t>
            </a:r>
            <a:endParaRPr kumimoji="0" lang="en-US" altLang="en-US" sz="9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FC6BD724-9D34-9385-BA60-525F7620E144}"/>
              </a:ext>
            </a:extLst>
          </p:cNvPr>
          <p:cNvPicPr>
            <a:picLocks noChangeAspect="1"/>
          </p:cNvPicPr>
          <p:nvPr/>
        </p:nvPicPr>
        <p:blipFill>
          <a:blip r:embed="rId3"/>
          <a:stretch>
            <a:fillRect/>
          </a:stretch>
        </p:blipFill>
        <p:spPr>
          <a:xfrm>
            <a:off x="913987" y="1748053"/>
            <a:ext cx="419122" cy="330217"/>
          </a:xfrm>
          <a:prstGeom prst="rect">
            <a:avLst/>
          </a:prstGeom>
        </p:spPr>
      </p:pic>
      <p:pic>
        <p:nvPicPr>
          <p:cNvPr id="11" name="Picture 10">
            <a:extLst>
              <a:ext uri="{FF2B5EF4-FFF2-40B4-BE49-F238E27FC236}">
                <a16:creationId xmlns:a16="http://schemas.microsoft.com/office/drawing/2014/main" id="{B0EA1E8E-C667-562A-F8A8-9BB0E5CD5EDD}"/>
              </a:ext>
            </a:extLst>
          </p:cNvPr>
          <p:cNvPicPr>
            <a:picLocks noChangeAspect="1"/>
          </p:cNvPicPr>
          <p:nvPr/>
        </p:nvPicPr>
        <p:blipFill>
          <a:blip r:embed="rId4"/>
          <a:stretch>
            <a:fillRect/>
          </a:stretch>
        </p:blipFill>
        <p:spPr>
          <a:xfrm>
            <a:off x="913986" y="2335696"/>
            <a:ext cx="1740003" cy="1185665"/>
          </a:xfrm>
          <a:prstGeom prst="rect">
            <a:avLst/>
          </a:prstGeom>
        </p:spPr>
      </p:pic>
    </p:spTree>
    <p:extLst>
      <p:ext uri="{BB962C8B-B14F-4D97-AF65-F5344CB8AC3E}">
        <p14:creationId xmlns:p14="http://schemas.microsoft.com/office/powerpoint/2010/main" val="28076708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D7C82AE-7817-9CCA-7016-9E4935985D14}"/>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B2AB3A3-4F07-130D-C1FC-998920311068}"/>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Content Placeholder 2">
            <a:extLst>
              <a:ext uri="{FF2B5EF4-FFF2-40B4-BE49-F238E27FC236}">
                <a16:creationId xmlns:a16="http://schemas.microsoft.com/office/drawing/2014/main" id="{2C6FC7C3-04EB-024D-470B-79C4F3F32FDE}"/>
              </a:ext>
            </a:extLst>
          </p:cNvPr>
          <p:cNvSpPr>
            <a:spLocks noGrp="1"/>
          </p:cNvSpPr>
          <p:nvPr>
            <p:ph type="body" sz="half" idx="4294967295"/>
          </p:nvPr>
        </p:nvSpPr>
        <p:spPr>
          <a:xfrm>
            <a:off x="1303372" y="374724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Date selection for total of Success and Failure outcomes listed by “Mission Outcome” type</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7DFBADC2-09A0-DDD1-6E0F-57A44145A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C145CA82-0A93-623F-103D-4772B83CE0CF}"/>
              </a:ext>
            </a:extLst>
          </p:cNvPr>
          <p:cNvPicPr>
            <a:picLocks noChangeAspect="1"/>
          </p:cNvPicPr>
          <p:nvPr/>
        </p:nvPicPr>
        <p:blipFill>
          <a:blip r:embed="rId3"/>
          <a:stretch>
            <a:fillRect/>
          </a:stretch>
        </p:blipFill>
        <p:spPr>
          <a:xfrm>
            <a:off x="3185675" y="1632514"/>
            <a:ext cx="5820650" cy="1733510"/>
          </a:xfrm>
          <a:prstGeom prst="rect">
            <a:avLst/>
          </a:prstGeom>
        </p:spPr>
      </p:pic>
    </p:spTree>
    <p:extLst>
      <p:ext uri="{BB962C8B-B14F-4D97-AF65-F5344CB8AC3E}">
        <p14:creationId xmlns:p14="http://schemas.microsoft.com/office/powerpoint/2010/main" val="3391049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11811"/>
            <a:ext cx="9426599" cy="5041750"/>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Summary of methodologies utilized:</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Building an Interactive Map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Building a Dashboard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 from above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via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A1950161-24B7-8F32-D484-B8D0AAC32955}"/>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68A5BFD-877F-8F60-13E2-9AB9CF8AF27B}"/>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Content Placeholder 2">
            <a:extLst>
              <a:ext uri="{FF2B5EF4-FFF2-40B4-BE49-F238E27FC236}">
                <a16:creationId xmlns:a16="http://schemas.microsoft.com/office/drawing/2014/main" id="{74C55919-A017-03A5-4339-D0C225A853F9}"/>
              </a:ext>
            </a:extLst>
          </p:cNvPr>
          <p:cNvSpPr>
            <a:spLocks noGrp="1"/>
          </p:cNvSpPr>
          <p:nvPr>
            <p:ph type="body" sz="half" idx="4294967295"/>
          </p:nvPr>
        </p:nvSpPr>
        <p:spPr>
          <a:xfrm>
            <a:off x="1132712" y="521920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Booster Type selection for those that have carried the maximum payload mass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91848CB-8699-5A7B-A18C-54569FED8F2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7" name="Picture 6">
            <a:extLst>
              <a:ext uri="{FF2B5EF4-FFF2-40B4-BE49-F238E27FC236}">
                <a16:creationId xmlns:a16="http://schemas.microsoft.com/office/drawing/2014/main" id="{674F7797-C996-AFAD-B458-7385B847F31E}"/>
              </a:ext>
            </a:extLst>
          </p:cNvPr>
          <p:cNvPicPr>
            <a:picLocks noChangeAspect="1"/>
          </p:cNvPicPr>
          <p:nvPr/>
        </p:nvPicPr>
        <p:blipFill>
          <a:blip r:embed="rId3"/>
          <a:stretch>
            <a:fillRect/>
          </a:stretch>
        </p:blipFill>
        <p:spPr>
          <a:xfrm>
            <a:off x="3814722" y="1575101"/>
            <a:ext cx="4426177" cy="3321221"/>
          </a:xfrm>
          <a:prstGeom prst="rect">
            <a:avLst/>
          </a:prstGeom>
        </p:spPr>
      </p:pic>
    </p:spTree>
    <p:extLst>
      <p:ext uri="{BB962C8B-B14F-4D97-AF65-F5344CB8AC3E}">
        <p14:creationId xmlns:p14="http://schemas.microsoft.com/office/powerpoint/2010/main" val="11741565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B2370F3-B035-2576-E496-329EEC9199A6}"/>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9C11767-EC6F-4031-B7B8-399DB14490E8}"/>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Content Placeholder 2">
            <a:extLst>
              <a:ext uri="{FF2B5EF4-FFF2-40B4-BE49-F238E27FC236}">
                <a16:creationId xmlns:a16="http://schemas.microsoft.com/office/drawing/2014/main" id="{FF230BCB-72B9-2153-3BBA-DF1FE0DC5C01}"/>
              </a:ext>
            </a:extLst>
          </p:cNvPr>
          <p:cNvSpPr>
            <a:spLocks noGrp="1"/>
          </p:cNvSpPr>
          <p:nvPr>
            <p:ph type="body" sz="half" idx="4294967295"/>
          </p:nvPr>
        </p:nvSpPr>
        <p:spPr>
          <a:xfrm>
            <a:off x="1132712" y="4271456"/>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Listing records for failed landing outcomes for drone ship and booster versions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9D870423-6223-3E62-61D4-07BBDBF036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75651522-FFB5-42D2-86EC-1C3AD51A8842}"/>
              </a:ext>
            </a:extLst>
          </p:cNvPr>
          <p:cNvPicPr>
            <a:picLocks noChangeAspect="1"/>
          </p:cNvPicPr>
          <p:nvPr/>
        </p:nvPicPr>
        <p:blipFill>
          <a:blip r:embed="rId3"/>
          <a:stretch>
            <a:fillRect/>
          </a:stretch>
        </p:blipFill>
        <p:spPr>
          <a:xfrm>
            <a:off x="4130055" y="1803315"/>
            <a:ext cx="3873796" cy="2092177"/>
          </a:xfrm>
          <a:prstGeom prst="rect">
            <a:avLst/>
          </a:prstGeom>
        </p:spPr>
      </p:pic>
    </p:spTree>
    <p:extLst>
      <p:ext uri="{BB962C8B-B14F-4D97-AF65-F5344CB8AC3E}">
        <p14:creationId xmlns:p14="http://schemas.microsoft.com/office/powerpoint/2010/main" val="8571571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866C8A70-A58B-67DE-3FA5-55867E075CAC}"/>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8743834-24B9-5E00-12C5-03991B2024B1}"/>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3" name="Content Placeholder 2">
            <a:extLst>
              <a:ext uri="{FF2B5EF4-FFF2-40B4-BE49-F238E27FC236}">
                <a16:creationId xmlns:a16="http://schemas.microsoft.com/office/drawing/2014/main" id="{1A78F24D-57B0-1B83-9934-DBB9A1AF7276}"/>
              </a:ext>
            </a:extLst>
          </p:cNvPr>
          <p:cNvSpPr>
            <a:spLocks noGrp="1"/>
          </p:cNvSpPr>
          <p:nvPr>
            <p:ph type="body" sz="half" idx="4294967295"/>
          </p:nvPr>
        </p:nvSpPr>
        <p:spPr>
          <a:xfrm>
            <a:off x="1132712" y="496995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Ranked outcomes for launches between 2010-06-04 and 2017-03-20 presented in descending order</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E3EAB33E-D98F-A7E8-1340-17E45F33653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7" name="Picture 6">
            <a:extLst>
              <a:ext uri="{FF2B5EF4-FFF2-40B4-BE49-F238E27FC236}">
                <a16:creationId xmlns:a16="http://schemas.microsoft.com/office/drawing/2014/main" id="{8A0F2B35-D7D3-E22C-D95B-142A292877EB}"/>
              </a:ext>
            </a:extLst>
          </p:cNvPr>
          <p:cNvPicPr>
            <a:picLocks noChangeAspect="1"/>
          </p:cNvPicPr>
          <p:nvPr/>
        </p:nvPicPr>
        <p:blipFill>
          <a:blip r:embed="rId3"/>
          <a:stretch>
            <a:fillRect/>
          </a:stretch>
        </p:blipFill>
        <p:spPr>
          <a:xfrm>
            <a:off x="4167073" y="1358596"/>
            <a:ext cx="3460598" cy="3302614"/>
          </a:xfrm>
          <a:prstGeom prst="rect">
            <a:avLst/>
          </a:prstGeom>
        </p:spPr>
      </p:pic>
    </p:spTree>
    <p:extLst>
      <p:ext uri="{BB962C8B-B14F-4D97-AF65-F5344CB8AC3E}">
        <p14:creationId xmlns:p14="http://schemas.microsoft.com/office/powerpoint/2010/main" val="221838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22553" y="1382634"/>
            <a:ext cx="3050954"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Findings:</a:t>
            </a:r>
          </a:p>
          <a:p>
            <a:pPr lvl="1">
              <a:lnSpc>
                <a:spcPct val="100000"/>
              </a:lnSpc>
              <a:spcBef>
                <a:spcPts val="1400"/>
              </a:spcBef>
            </a:pPr>
            <a:r>
              <a:rPr lang="en-US" sz="1800" dirty="0">
                <a:solidFill>
                  <a:schemeClr val="accent3">
                    <a:lumMod val="25000"/>
                  </a:schemeClr>
                </a:solidFill>
                <a:latin typeface="Abadi"/>
              </a:rPr>
              <a:t>All launch sites are located near coastal areas. This provides a safe launch environment away from population centers to minimize risk of failure.</a:t>
            </a:r>
          </a:p>
          <a:p>
            <a:pPr marL="457200" lvl="1" indent="0">
              <a:lnSpc>
                <a:spcPct val="100000"/>
              </a:lnSpc>
              <a:spcBef>
                <a:spcPts val="1400"/>
              </a:spcBef>
              <a:buNone/>
            </a:pPr>
            <a:endParaRPr lang="en-US" sz="1800" dirty="0">
              <a:solidFill>
                <a:schemeClr val="accent3">
                  <a:lumMod val="25000"/>
                </a:schemeClr>
              </a:solidFill>
              <a:latin typeface="Abadi"/>
            </a:endParaRP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Locations - Global</a:t>
            </a:r>
          </a:p>
        </p:txBody>
      </p:sp>
      <p:pic>
        <p:nvPicPr>
          <p:cNvPr id="6" name="Picture 5">
            <a:extLst>
              <a:ext uri="{FF2B5EF4-FFF2-40B4-BE49-F238E27FC236}">
                <a16:creationId xmlns:a16="http://schemas.microsoft.com/office/drawing/2014/main" id="{1C2CF8B2-348F-A982-F2C8-67693D2DE87D}"/>
              </a:ext>
            </a:extLst>
          </p:cNvPr>
          <p:cNvPicPr>
            <a:picLocks noChangeAspect="1"/>
          </p:cNvPicPr>
          <p:nvPr/>
        </p:nvPicPr>
        <p:blipFill>
          <a:blip r:embed="rId3"/>
          <a:stretch>
            <a:fillRect/>
          </a:stretch>
        </p:blipFill>
        <p:spPr>
          <a:xfrm>
            <a:off x="3603812" y="1332164"/>
            <a:ext cx="7258850" cy="398392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BA44379-C7CC-839C-5DD7-C01E6379F558}"/>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006A122-F7CF-287E-4BC4-6F8E3CFDEFA0}"/>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AC318DEA-EED6-F550-6244-E9EFC445E8AA}"/>
              </a:ext>
            </a:extLst>
          </p:cNvPr>
          <p:cNvSpPr>
            <a:spLocks noGrp="1"/>
          </p:cNvSpPr>
          <p:nvPr>
            <p:ph idx="4294967295"/>
          </p:nvPr>
        </p:nvSpPr>
        <p:spPr>
          <a:xfrm>
            <a:off x="122553" y="1382634"/>
            <a:ext cx="3050954"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Findings:</a:t>
            </a:r>
          </a:p>
          <a:p>
            <a:pPr lvl="1">
              <a:lnSpc>
                <a:spcPct val="100000"/>
              </a:lnSpc>
              <a:spcBef>
                <a:spcPts val="1400"/>
              </a:spcBef>
            </a:pPr>
            <a:r>
              <a:rPr lang="en-US" sz="1800" dirty="0">
                <a:solidFill>
                  <a:schemeClr val="accent3">
                    <a:lumMod val="25000"/>
                  </a:schemeClr>
                </a:solidFill>
                <a:latin typeface="Abadi"/>
              </a:rPr>
              <a:t>Drilling into site specific information, color coding allows the viewer a quick scan of the data outcomes</a:t>
            </a:r>
          </a:p>
          <a:p>
            <a:pPr lvl="1">
              <a:lnSpc>
                <a:spcPct val="100000"/>
              </a:lnSpc>
              <a:spcBef>
                <a:spcPts val="1400"/>
              </a:spcBef>
            </a:pPr>
            <a:r>
              <a:rPr lang="en-US" sz="1800" dirty="0">
                <a:solidFill>
                  <a:schemeClr val="accent3">
                    <a:lumMod val="25000"/>
                  </a:schemeClr>
                </a:solidFill>
                <a:latin typeface="Abadi"/>
              </a:rPr>
              <a:t>In this case, Red = Failed Launch, Green = Successful Launch. </a:t>
            </a:r>
          </a:p>
          <a:p>
            <a:pPr lvl="1">
              <a:lnSpc>
                <a:spcPct val="100000"/>
              </a:lnSpc>
              <a:spcBef>
                <a:spcPts val="1400"/>
              </a:spcBef>
            </a:pPr>
            <a:r>
              <a:rPr lang="en-US" sz="1800" dirty="0">
                <a:solidFill>
                  <a:schemeClr val="accent3">
                    <a:lumMod val="25000"/>
                  </a:schemeClr>
                </a:solidFill>
                <a:latin typeface="Abadi"/>
              </a:rPr>
              <a:t>This is for Site KSC LC-39A</a:t>
            </a:r>
          </a:p>
          <a:p>
            <a:pPr marL="457200" lvl="1" indent="0">
              <a:lnSpc>
                <a:spcPct val="100000"/>
              </a:lnSpc>
              <a:spcBef>
                <a:spcPts val="1400"/>
              </a:spcBef>
              <a:buNone/>
            </a:pPr>
            <a:endParaRPr lang="en-US" sz="1800" dirty="0">
              <a:solidFill>
                <a:schemeClr val="accent3">
                  <a:lumMod val="25000"/>
                </a:schemeClr>
              </a:solidFill>
              <a:latin typeface="Abadi"/>
            </a:endParaRPr>
          </a:p>
          <a:p>
            <a:endParaRPr lang="en-US" dirty="0"/>
          </a:p>
        </p:txBody>
      </p:sp>
      <p:sp>
        <p:nvSpPr>
          <p:cNvPr id="2" name="Title 1">
            <a:extLst>
              <a:ext uri="{FF2B5EF4-FFF2-40B4-BE49-F238E27FC236}">
                <a16:creationId xmlns:a16="http://schemas.microsoft.com/office/drawing/2014/main" id="{E22C25F5-1743-D37B-99E4-09942956EB1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 Color Coded</a:t>
            </a:r>
          </a:p>
        </p:txBody>
      </p:sp>
      <p:pic>
        <p:nvPicPr>
          <p:cNvPr id="7" name="Picture 6">
            <a:extLst>
              <a:ext uri="{FF2B5EF4-FFF2-40B4-BE49-F238E27FC236}">
                <a16:creationId xmlns:a16="http://schemas.microsoft.com/office/drawing/2014/main" id="{DE0D156C-29CD-EC30-E656-9F9C4CAEC7B5}"/>
              </a:ext>
            </a:extLst>
          </p:cNvPr>
          <p:cNvPicPr>
            <a:picLocks noChangeAspect="1"/>
          </p:cNvPicPr>
          <p:nvPr/>
        </p:nvPicPr>
        <p:blipFill>
          <a:blip r:embed="rId3"/>
          <a:stretch>
            <a:fillRect/>
          </a:stretch>
        </p:blipFill>
        <p:spPr>
          <a:xfrm>
            <a:off x="5034545" y="1478903"/>
            <a:ext cx="5849046" cy="4155466"/>
          </a:xfrm>
          <a:prstGeom prst="rect">
            <a:avLst/>
          </a:prstGeom>
        </p:spPr>
      </p:pic>
    </p:spTree>
    <p:extLst>
      <p:ext uri="{BB962C8B-B14F-4D97-AF65-F5344CB8AC3E}">
        <p14:creationId xmlns:p14="http://schemas.microsoft.com/office/powerpoint/2010/main" val="29107001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DC08BEDB-4A6B-6C70-658E-93B8C72780B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995C609-14F5-A0F0-6B72-0A1730E6EF37}"/>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EF5108E5-B35B-2966-AF7D-125C5BEB662B}"/>
              </a:ext>
            </a:extLst>
          </p:cNvPr>
          <p:cNvSpPr>
            <a:spLocks noGrp="1"/>
          </p:cNvSpPr>
          <p:nvPr>
            <p:ph idx="4294967295"/>
          </p:nvPr>
        </p:nvSpPr>
        <p:spPr>
          <a:xfrm>
            <a:off x="122553" y="1382634"/>
            <a:ext cx="3050954"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Findings:</a:t>
            </a:r>
          </a:p>
          <a:p>
            <a:pPr lvl="1">
              <a:lnSpc>
                <a:spcPct val="100000"/>
              </a:lnSpc>
              <a:spcBef>
                <a:spcPts val="1400"/>
              </a:spcBef>
            </a:pPr>
            <a:r>
              <a:rPr lang="en-US" sz="1800" dirty="0">
                <a:solidFill>
                  <a:schemeClr val="accent3">
                    <a:lumMod val="25000"/>
                  </a:schemeClr>
                </a:solidFill>
                <a:latin typeface="Abadi"/>
              </a:rPr>
              <a:t>For this example, launch site proximity (NASA JSC) to nearest large city, Houston, is 25.2 km (blue line)</a:t>
            </a:r>
          </a:p>
          <a:p>
            <a:pPr lvl="1">
              <a:lnSpc>
                <a:spcPct val="100000"/>
              </a:lnSpc>
              <a:spcBef>
                <a:spcPts val="1400"/>
              </a:spcBef>
            </a:pPr>
            <a:r>
              <a:rPr lang="en-US" sz="1800" dirty="0">
                <a:solidFill>
                  <a:schemeClr val="accent3">
                    <a:lumMod val="25000"/>
                  </a:schemeClr>
                </a:solidFill>
                <a:latin typeface="Abadi"/>
              </a:rPr>
              <a:t>Proximity to population centers and areas of concern are necessary to calculate the risk involved for a failed launch</a:t>
            </a:r>
          </a:p>
          <a:p>
            <a:endParaRPr lang="en-US" dirty="0"/>
          </a:p>
        </p:txBody>
      </p:sp>
      <p:sp>
        <p:nvSpPr>
          <p:cNvPr id="2" name="Title 1">
            <a:extLst>
              <a:ext uri="{FF2B5EF4-FFF2-40B4-BE49-F238E27FC236}">
                <a16:creationId xmlns:a16="http://schemas.microsoft.com/office/drawing/2014/main" id="{D3B80F79-E4B0-6410-B1D5-DEA6825EDC0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Proximity to Landmarks</a:t>
            </a:r>
          </a:p>
        </p:txBody>
      </p:sp>
      <p:pic>
        <p:nvPicPr>
          <p:cNvPr id="9" name="Picture 8">
            <a:extLst>
              <a:ext uri="{FF2B5EF4-FFF2-40B4-BE49-F238E27FC236}">
                <a16:creationId xmlns:a16="http://schemas.microsoft.com/office/drawing/2014/main" id="{716D9353-F9E9-29E7-6DF2-190FEB8C7A64}"/>
              </a:ext>
            </a:extLst>
          </p:cNvPr>
          <p:cNvPicPr>
            <a:picLocks noChangeAspect="1"/>
          </p:cNvPicPr>
          <p:nvPr/>
        </p:nvPicPr>
        <p:blipFill>
          <a:blip r:embed="rId3"/>
          <a:stretch>
            <a:fillRect/>
          </a:stretch>
        </p:blipFill>
        <p:spPr>
          <a:xfrm>
            <a:off x="3970695" y="1382634"/>
            <a:ext cx="7725098" cy="4416000"/>
          </a:xfrm>
          <a:prstGeom prst="rect">
            <a:avLst/>
          </a:prstGeom>
        </p:spPr>
      </p:pic>
    </p:spTree>
    <p:extLst>
      <p:ext uri="{BB962C8B-B14F-4D97-AF65-F5344CB8AC3E}">
        <p14:creationId xmlns:p14="http://schemas.microsoft.com/office/powerpoint/2010/main" val="25591689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58497" y="4464747"/>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From the pie chart, we can discern that the most successful launch site is clearly KSC LC-39A (41.2%) and the least successful is CCAFS LC-40 (14.4%)</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Count for All Sites - </a:t>
            </a:r>
            <a:r>
              <a:rPr lang="en-US" dirty="0" err="1">
                <a:solidFill>
                  <a:srgbClr val="0B49CB"/>
                </a:solidFill>
                <a:latin typeface="Abadi"/>
              </a:rPr>
              <a:t>Plotly</a:t>
            </a:r>
            <a:endParaRPr lang="en-US" dirty="0">
              <a:solidFill>
                <a:srgbClr val="0B49CB"/>
              </a:solidFill>
              <a:latin typeface="Abadi"/>
            </a:endParaRPr>
          </a:p>
        </p:txBody>
      </p:sp>
      <p:pic>
        <p:nvPicPr>
          <p:cNvPr id="10" name="Picture 9">
            <a:extLst>
              <a:ext uri="{FF2B5EF4-FFF2-40B4-BE49-F238E27FC236}">
                <a16:creationId xmlns:a16="http://schemas.microsoft.com/office/drawing/2014/main" id="{5C08F2A7-2823-8D16-C207-0B409AF467FE}"/>
              </a:ext>
            </a:extLst>
          </p:cNvPr>
          <p:cNvPicPr>
            <a:picLocks noChangeAspect="1"/>
          </p:cNvPicPr>
          <p:nvPr/>
        </p:nvPicPr>
        <p:blipFill>
          <a:blip r:embed="rId3"/>
          <a:stretch>
            <a:fillRect/>
          </a:stretch>
        </p:blipFill>
        <p:spPr>
          <a:xfrm>
            <a:off x="3061353" y="1607085"/>
            <a:ext cx="6072993" cy="252629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Launch Success Ratio</a:t>
            </a:r>
          </a:p>
        </p:txBody>
      </p:sp>
      <p:pic>
        <p:nvPicPr>
          <p:cNvPr id="4" name="Picture 3">
            <a:extLst>
              <a:ext uri="{FF2B5EF4-FFF2-40B4-BE49-F238E27FC236}">
                <a16:creationId xmlns:a16="http://schemas.microsoft.com/office/drawing/2014/main" id="{976A2216-5BCA-6867-5EA0-3FF38660B2A1}"/>
              </a:ext>
            </a:extLst>
          </p:cNvPr>
          <p:cNvPicPr>
            <a:picLocks noChangeAspect="1"/>
          </p:cNvPicPr>
          <p:nvPr/>
        </p:nvPicPr>
        <p:blipFill>
          <a:blip r:embed="rId3"/>
          <a:stretch>
            <a:fillRect/>
          </a:stretch>
        </p:blipFill>
        <p:spPr>
          <a:xfrm>
            <a:off x="2462028" y="1493599"/>
            <a:ext cx="7447870" cy="2314543"/>
          </a:xfrm>
          <a:prstGeom prst="rect">
            <a:avLst/>
          </a:prstGeom>
        </p:spPr>
      </p:pic>
      <p:sp>
        <p:nvSpPr>
          <p:cNvPr id="6" name="Content Placeholder 4">
            <a:extLst>
              <a:ext uri="{FF2B5EF4-FFF2-40B4-BE49-F238E27FC236}">
                <a16:creationId xmlns:a16="http://schemas.microsoft.com/office/drawing/2014/main" id="{B1CEF8A9-E873-B788-2777-DEF0A09389BE}"/>
              </a:ext>
            </a:extLst>
          </p:cNvPr>
          <p:cNvSpPr txBox="1">
            <a:spLocks/>
          </p:cNvSpPr>
          <p:nvPr/>
        </p:nvSpPr>
        <p:spPr>
          <a:xfrm>
            <a:off x="658497" y="4464747"/>
            <a:ext cx="9745589" cy="168329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KSC LC-39A has the highest success among the measured launch sites at 76.9%.</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20644"/>
            <a:ext cx="10499275" cy="51072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SpaceX advertises on its website that the Falcon 9 rocket cost 62 million dollars, with other providers costing as much as 165 million dollars.</a:t>
            </a:r>
          </a:p>
          <a:p>
            <a:pPr lvl="1">
              <a:spcBef>
                <a:spcPts val="1400"/>
              </a:spcBef>
            </a:pPr>
            <a:r>
              <a:rPr lang="en-US" sz="1800" dirty="0">
                <a:solidFill>
                  <a:schemeClr val="accent3">
                    <a:lumMod val="25000"/>
                  </a:schemeClr>
                </a:solidFill>
                <a:latin typeface="Abadi" panose="020B0604020104020204" pitchFamily="34" charset="0"/>
              </a:rPr>
              <a:t>SpaceX saves $s in the </a:t>
            </a:r>
            <a:r>
              <a:rPr lang="en-US" sz="1800" dirty="0" err="1">
                <a:solidFill>
                  <a:schemeClr val="accent3">
                    <a:lumMod val="25000"/>
                  </a:schemeClr>
                </a:solidFill>
                <a:latin typeface="Abadi" panose="020B0604020104020204" pitchFamily="34" charset="0"/>
              </a:rPr>
              <a:t>resuse</a:t>
            </a:r>
            <a:r>
              <a:rPr lang="en-US" sz="1800" dirty="0">
                <a:solidFill>
                  <a:schemeClr val="accent3">
                    <a:lumMod val="25000"/>
                  </a:schemeClr>
                </a:solidFill>
                <a:latin typeface="Abadi" panose="020B0604020104020204" pitchFamily="34" charset="0"/>
              </a:rPr>
              <a:t> of the first stage engine. IF a determination can be made when the first stage will land safely, the true cost of a launch and ability to minimize launch risks can be determined and these findings can be applied to Space Y’s own program.</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For a given set of features related to Falcon 9 rocket launches, will the first stage of the rocket land successfully?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20480" y="5366273"/>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top chart shows all data for all sites. The Second view is for the middle of the range. Highest success from the data appears between 2kg and 5.5kg payloads.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Launch Outcome for all Sites</a:t>
            </a:r>
          </a:p>
        </p:txBody>
      </p:sp>
      <p:pic>
        <p:nvPicPr>
          <p:cNvPr id="7" name="Picture 6">
            <a:extLst>
              <a:ext uri="{FF2B5EF4-FFF2-40B4-BE49-F238E27FC236}">
                <a16:creationId xmlns:a16="http://schemas.microsoft.com/office/drawing/2014/main" id="{AFF3CFE8-6519-ED3C-1093-0770ED083EA1}"/>
              </a:ext>
            </a:extLst>
          </p:cNvPr>
          <p:cNvPicPr>
            <a:picLocks noChangeAspect="1"/>
          </p:cNvPicPr>
          <p:nvPr/>
        </p:nvPicPr>
        <p:blipFill>
          <a:blip r:embed="rId3"/>
          <a:stretch>
            <a:fillRect/>
          </a:stretch>
        </p:blipFill>
        <p:spPr>
          <a:xfrm>
            <a:off x="3258467" y="1430940"/>
            <a:ext cx="4835597" cy="2070544"/>
          </a:xfrm>
          <a:prstGeom prst="rect">
            <a:avLst/>
          </a:prstGeom>
        </p:spPr>
      </p:pic>
      <p:pic>
        <p:nvPicPr>
          <p:cNvPr id="9" name="Picture 8">
            <a:extLst>
              <a:ext uri="{FF2B5EF4-FFF2-40B4-BE49-F238E27FC236}">
                <a16:creationId xmlns:a16="http://schemas.microsoft.com/office/drawing/2014/main" id="{03F7EDD9-E9E1-52C7-E5A4-EB988596E2B7}"/>
              </a:ext>
            </a:extLst>
          </p:cNvPr>
          <p:cNvPicPr>
            <a:picLocks noChangeAspect="1"/>
          </p:cNvPicPr>
          <p:nvPr/>
        </p:nvPicPr>
        <p:blipFill>
          <a:blip r:embed="rId4"/>
          <a:stretch>
            <a:fillRect/>
          </a:stretch>
        </p:blipFill>
        <p:spPr>
          <a:xfrm>
            <a:off x="3258466" y="3656252"/>
            <a:ext cx="4835597" cy="171557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When viewing the Test models for accuracy, all 4 methods performed at the same level ~83.33%</a:t>
            </a:r>
          </a:p>
          <a:p>
            <a:pPr>
              <a:lnSpc>
                <a:spcPct val="100000"/>
              </a:lnSpc>
              <a:spcBef>
                <a:spcPts val="1400"/>
              </a:spcBef>
            </a:pPr>
            <a:r>
              <a:rPr lang="en-US" sz="2200" dirty="0">
                <a:solidFill>
                  <a:schemeClr val="accent3">
                    <a:lumMod val="25000"/>
                  </a:schemeClr>
                </a:solidFill>
                <a:latin typeface="Abadi"/>
              </a:rPr>
              <a:t>However, the Training model data performed better in all cases. The best being “Tree.”</a:t>
            </a:r>
          </a:p>
          <a:p>
            <a:pPr>
              <a:lnSpc>
                <a:spcPct val="100000"/>
              </a:lnSpc>
              <a:spcBef>
                <a:spcPts val="1400"/>
              </a:spcBef>
            </a:pPr>
            <a:r>
              <a:rPr lang="en-US" sz="2200" dirty="0">
                <a:solidFill>
                  <a:schemeClr val="accent3">
                    <a:lumMod val="25000"/>
                  </a:schemeClr>
                </a:solidFill>
                <a:latin typeface="Abadi"/>
              </a:rPr>
              <a:t>IF we were to combined our data sets, overall Tree would be the best indicator of accuracy</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AA4A8A48-F283-C5BE-DD33-65C1A2255426}"/>
              </a:ext>
            </a:extLst>
          </p:cNvPr>
          <p:cNvPicPr>
            <a:picLocks noChangeAspect="1"/>
          </p:cNvPicPr>
          <p:nvPr/>
        </p:nvPicPr>
        <p:blipFill>
          <a:blip r:embed="rId3"/>
          <a:stretch>
            <a:fillRect/>
          </a:stretch>
        </p:blipFill>
        <p:spPr>
          <a:xfrm>
            <a:off x="6707118" y="1888971"/>
            <a:ext cx="4578493" cy="276782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3541794"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Displayed is the Tree Model Confusion Matrix</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false positives (upper right quadrant) with such a small dataset (18 values) create an accuracy issue</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C39F6A39-7273-73EE-819E-5DCDC397AD27}"/>
              </a:ext>
            </a:extLst>
          </p:cNvPr>
          <p:cNvPicPr>
            <a:picLocks noChangeAspect="1"/>
          </p:cNvPicPr>
          <p:nvPr/>
        </p:nvPicPr>
        <p:blipFill>
          <a:blip r:embed="rId3"/>
          <a:stretch>
            <a:fillRect/>
          </a:stretch>
        </p:blipFill>
        <p:spPr>
          <a:xfrm>
            <a:off x="5882876" y="1606243"/>
            <a:ext cx="5402735" cy="4047623"/>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929582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As shown in the previous 2 slides, the Decision Tree method is the best machine learning algorithm to utilize for the SpaceX launch dataset.</a:t>
            </a:r>
          </a:p>
          <a:p>
            <a:pPr>
              <a:lnSpc>
                <a:spcPct val="100000"/>
              </a:lnSpc>
              <a:spcBef>
                <a:spcPts val="1400"/>
              </a:spcBef>
            </a:pPr>
            <a:r>
              <a:rPr lang="en-US" sz="2200" dirty="0">
                <a:solidFill>
                  <a:schemeClr val="accent3">
                    <a:lumMod val="25000"/>
                  </a:schemeClr>
                </a:solidFill>
                <a:latin typeface="Abadi" panose="020B0604020104020204" pitchFamily="34" charset="0"/>
              </a:rPr>
              <a:t>The highest number of successful launches occurred at site KSC  LC-39A</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for launches has improved consistently over time</a:t>
            </a:r>
          </a:p>
          <a:p>
            <a:pPr>
              <a:lnSpc>
                <a:spcPct val="100000"/>
              </a:lnSpc>
              <a:spcBef>
                <a:spcPts val="1400"/>
              </a:spcBef>
            </a:pPr>
            <a:r>
              <a:rPr lang="en-US" sz="2200" dirty="0">
                <a:solidFill>
                  <a:schemeClr val="accent3">
                    <a:lumMod val="25000"/>
                  </a:schemeClr>
                </a:solidFill>
                <a:latin typeface="Abadi" panose="020B0604020104020204" pitchFamily="34" charset="0"/>
              </a:rPr>
              <a:t>Highest success rates (100%) for orbit types ES-L1, GEO, HEO, SSO</a:t>
            </a:r>
          </a:p>
          <a:p>
            <a:pPr>
              <a:lnSpc>
                <a:spcPct val="100000"/>
              </a:lnSpc>
              <a:spcBef>
                <a:spcPts val="1400"/>
              </a:spcBef>
            </a:pPr>
            <a:r>
              <a:rPr lang="en-US" sz="2200" dirty="0">
                <a:solidFill>
                  <a:schemeClr val="accent3">
                    <a:lumMod val="25000"/>
                  </a:schemeClr>
                </a:solidFill>
                <a:latin typeface="Abadi" panose="020B0604020104020204" pitchFamily="34" charset="0"/>
              </a:rPr>
              <a:t>Majority of payloads over 2k were successful</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24691"/>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Used SpaceX Rest API</a:t>
            </a:r>
          </a:p>
          <a:p>
            <a:pPr lvl="1">
              <a:lnSpc>
                <a:spcPct val="120000"/>
              </a:lnSpc>
              <a:spcBef>
                <a:spcPts val="1400"/>
              </a:spcBef>
            </a:pPr>
            <a:r>
              <a:rPr lang="en-US" sz="7600" dirty="0">
                <a:solidFill>
                  <a:schemeClr val="bg2">
                    <a:lumMod val="50000"/>
                  </a:schemeClr>
                </a:solidFill>
                <a:latin typeface="Abadi"/>
              </a:rPr>
              <a:t>Used Web Scraping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Filtered the data</a:t>
            </a:r>
          </a:p>
          <a:p>
            <a:pPr lvl="1">
              <a:lnSpc>
                <a:spcPct val="120000"/>
              </a:lnSpc>
              <a:spcBef>
                <a:spcPts val="1400"/>
              </a:spcBef>
            </a:pPr>
            <a:r>
              <a:rPr lang="en-US" sz="7600" dirty="0">
                <a:solidFill>
                  <a:schemeClr val="bg2">
                    <a:lumMod val="50000"/>
                  </a:schemeClr>
                </a:solidFill>
                <a:latin typeface="Abadi"/>
              </a:rPr>
              <a:t>Dealt with missing values</a:t>
            </a:r>
          </a:p>
          <a:p>
            <a:pPr lvl="1">
              <a:lnSpc>
                <a:spcPct val="120000"/>
              </a:lnSpc>
              <a:spcBef>
                <a:spcPts val="1400"/>
              </a:spcBef>
            </a:pPr>
            <a:r>
              <a:rPr lang="en-US" sz="7600" dirty="0">
                <a:solidFill>
                  <a:schemeClr val="bg2">
                    <a:lumMod val="50000"/>
                  </a:schemeClr>
                </a:solidFill>
                <a:latin typeface="Abadi"/>
              </a:rPr>
              <a:t>Used One Hot Encoding to prepare the data for binary classification</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Built, tuned, and evaluated classification models to ensure the best findings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API</a:t>
            </a:r>
          </a:p>
          <a:p>
            <a:pPr lvl="1">
              <a:lnSpc>
                <a:spcPct val="100000"/>
              </a:lnSpc>
              <a:spcBef>
                <a:spcPts val="1400"/>
              </a:spcBef>
            </a:pPr>
            <a:r>
              <a:rPr lang="en-US" sz="1800" dirty="0">
                <a:solidFill>
                  <a:schemeClr val="accent3">
                    <a:lumMod val="25000"/>
                  </a:schemeClr>
                </a:solidFill>
                <a:latin typeface="Abadi" panose="020B0604020104020204" pitchFamily="34" charset="0"/>
              </a:rPr>
              <a:t>Acquired historical data from Open Source REST API for SpaceX</a:t>
            </a:r>
          </a:p>
          <a:p>
            <a:pPr lvl="2">
              <a:lnSpc>
                <a:spcPct val="100000"/>
              </a:lnSpc>
              <a:spcBef>
                <a:spcPts val="1400"/>
              </a:spcBef>
            </a:pPr>
            <a:r>
              <a:rPr lang="en-US" sz="1400" dirty="0">
                <a:solidFill>
                  <a:schemeClr val="accent3">
                    <a:lumMod val="25000"/>
                  </a:schemeClr>
                </a:solidFill>
                <a:latin typeface="Abadi" panose="020B0604020104020204" pitchFamily="34" charset="0"/>
              </a:rPr>
              <a:t>API utilized is </a:t>
            </a:r>
            <a:r>
              <a:rPr lang="en-US" sz="1400" dirty="0">
                <a:solidFill>
                  <a:schemeClr val="accent3">
                    <a:lumMod val="25000"/>
                  </a:schemeClr>
                </a:solidFill>
                <a:latin typeface="Abadi" panose="020B0604020104020204" pitchFamily="34" charset="0"/>
                <a:hlinkClick r:id="rId4"/>
              </a:rPr>
              <a:t>https://api.spacexdata.com/v4/rockets/</a:t>
            </a:r>
            <a:endParaRPr lang="en-US" sz="1400" dirty="0">
              <a:solidFill>
                <a:schemeClr val="accent3">
                  <a:lumMod val="25000"/>
                </a:schemeClr>
              </a:solidFill>
              <a:latin typeface="Abadi" panose="020B0604020104020204" pitchFamily="34" charset="0"/>
            </a:endParaRPr>
          </a:p>
          <a:p>
            <a:pPr lvl="2">
              <a:lnSpc>
                <a:spcPct val="100000"/>
              </a:lnSpc>
              <a:spcBef>
                <a:spcPts val="1400"/>
              </a:spcBef>
            </a:pPr>
            <a:r>
              <a:rPr lang="en-US" sz="1400" dirty="0">
                <a:solidFill>
                  <a:schemeClr val="accent3">
                    <a:lumMod val="25000"/>
                  </a:schemeClr>
                </a:solidFill>
                <a:latin typeface="Abadi" panose="020B0604020104020204" pitchFamily="34" charset="0"/>
              </a:rPr>
              <a:t>Requested and parsed the launch data using the GET request</a:t>
            </a:r>
          </a:p>
          <a:p>
            <a:pPr lvl="2">
              <a:lnSpc>
                <a:spcPct val="100000"/>
              </a:lnSpc>
              <a:spcBef>
                <a:spcPts val="1400"/>
              </a:spcBef>
            </a:pPr>
            <a:r>
              <a:rPr lang="en-US" sz="1400" dirty="0">
                <a:solidFill>
                  <a:schemeClr val="accent3">
                    <a:lumMod val="25000"/>
                  </a:schemeClr>
                </a:solidFill>
                <a:latin typeface="Abadi" panose="020B0604020104020204" pitchFamily="34" charset="0"/>
              </a:rPr>
              <a:t>Filtered the </a:t>
            </a:r>
            <a:r>
              <a:rPr lang="en-US" sz="1400" dirty="0" err="1">
                <a:solidFill>
                  <a:schemeClr val="accent3">
                    <a:lumMod val="25000"/>
                  </a:schemeClr>
                </a:solidFill>
                <a:latin typeface="Abadi" panose="020B0604020104020204" pitchFamily="34" charset="0"/>
              </a:rPr>
              <a:t>dataframe</a:t>
            </a:r>
            <a:r>
              <a:rPr lang="en-US" sz="1400" dirty="0">
                <a:solidFill>
                  <a:schemeClr val="accent3">
                    <a:lumMod val="25000"/>
                  </a:schemeClr>
                </a:solidFill>
                <a:latin typeface="Abadi" panose="020B0604020104020204" pitchFamily="34" charset="0"/>
              </a:rPr>
              <a:t> to only include Falcon 9 launches</a:t>
            </a:r>
          </a:p>
          <a:p>
            <a:pPr lvl="2">
              <a:lnSpc>
                <a:spcPct val="100000"/>
              </a:lnSpc>
              <a:spcBef>
                <a:spcPts val="1400"/>
              </a:spcBef>
            </a:pPr>
            <a:r>
              <a:rPr lang="en-US" sz="1400" dirty="0">
                <a:solidFill>
                  <a:schemeClr val="accent3">
                    <a:lumMod val="25000"/>
                  </a:schemeClr>
                </a:solidFill>
                <a:latin typeface="Abadi" panose="020B0604020104020204" pitchFamily="34" charset="0"/>
              </a:rPr>
              <a:t>Replaced missing payload mass values from classified missions with mean</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5"/>
              </a:rPr>
              <a:t>Data Collection API</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8" name="TextBox 7">
            <a:extLst>
              <a:ext uri="{FF2B5EF4-FFF2-40B4-BE49-F238E27FC236}">
                <a16:creationId xmlns:a16="http://schemas.microsoft.com/office/drawing/2014/main" id="{173CA38E-26FD-C1D5-F56D-01F137E79553}"/>
              </a:ext>
            </a:extLst>
          </p:cNvPr>
          <p:cNvSpPr txBox="1"/>
          <p:nvPr/>
        </p:nvSpPr>
        <p:spPr>
          <a:xfrm>
            <a:off x="6192644" y="1895707"/>
            <a:ext cx="2477542" cy="646331"/>
          </a:xfrm>
          <a:prstGeom prst="rect">
            <a:avLst/>
          </a:prstGeom>
          <a:noFill/>
          <a:ln w="12700">
            <a:solidFill>
              <a:schemeClr val="accent1"/>
            </a:solidFill>
          </a:ln>
        </p:spPr>
        <p:txBody>
          <a:bodyPr wrap="square" rtlCol="0">
            <a:spAutoFit/>
          </a:bodyPr>
          <a:lstStyle/>
          <a:p>
            <a:r>
              <a:rPr lang="en-US" dirty="0"/>
              <a:t>Request launch data from SpaceX API</a:t>
            </a:r>
          </a:p>
        </p:txBody>
      </p:sp>
      <p:sp>
        <p:nvSpPr>
          <p:cNvPr id="9" name="TextBox 8">
            <a:extLst>
              <a:ext uri="{FF2B5EF4-FFF2-40B4-BE49-F238E27FC236}">
                <a16:creationId xmlns:a16="http://schemas.microsoft.com/office/drawing/2014/main" id="{E9CBED64-D97D-55BE-B055-B765CD34EB55}"/>
              </a:ext>
            </a:extLst>
          </p:cNvPr>
          <p:cNvSpPr txBox="1"/>
          <p:nvPr/>
        </p:nvSpPr>
        <p:spPr>
          <a:xfrm>
            <a:off x="6192644" y="2765063"/>
            <a:ext cx="2477542" cy="1200329"/>
          </a:xfrm>
          <a:prstGeom prst="rect">
            <a:avLst/>
          </a:prstGeom>
          <a:noFill/>
          <a:ln w="12700">
            <a:solidFill>
              <a:schemeClr val="accent1"/>
            </a:solidFill>
          </a:ln>
        </p:spPr>
        <p:txBody>
          <a:bodyPr wrap="square" rtlCol="0">
            <a:spAutoFit/>
          </a:bodyPr>
          <a:lstStyle/>
          <a:p>
            <a:r>
              <a:rPr lang="en-US" dirty="0"/>
              <a:t>Decode the response using .</a:t>
            </a:r>
            <a:r>
              <a:rPr lang="en-US" dirty="0" err="1"/>
              <a:t>json</a:t>
            </a:r>
            <a:r>
              <a:rPr lang="en-US" dirty="0"/>
              <a:t>() and convert to a </a:t>
            </a:r>
            <a:r>
              <a:rPr lang="en-US" dirty="0" err="1"/>
              <a:t>df</a:t>
            </a:r>
            <a:r>
              <a:rPr lang="en-US" dirty="0"/>
              <a:t> using .</a:t>
            </a:r>
            <a:r>
              <a:rPr lang="en-US" dirty="0" err="1"/>
              <a:t>json_normalize</a:t>
            </a:r>
            <a:r>
              <a:rPr lang="en-US" dirty="0"/>
              <a:t>()</a:t>
            </a:r>
          </a:p>
        </p:txBody>
      </p:sp>
      <p:sp>
        <p:nvSpPr>
          <p:cNvPr id="10" name="TextBox 9">
            <a:extLst>
              <a:ext uri="{FF2B5EF4-FFF2-40B4-BE49-F238E27FC236}">
                <a16:creationId xmlns:a16="http://schemas.microsoft.com/office/drawing/2014/main" id="{141FF5EF-5F55-AA22-C6BA-7FE4072B3EEC}"/>
              </a:ext>
            </a:extLst>
          </p:cNvPr>
          <p:cNvSpPr txBox="1"/>
          <p:nvPr/>
        </p:nvSpPr>
        <p:spPr>
          <a:xfrm>
            <a:off x="6192644" y="4188417"/>
            <a:ext cx="2477542" cy="923330"/>
          </a:xfrm>
          <a:prstGeom prst="rect">
            <a:avLst/>
          </a:prstGeom>
          <a:noFill/>
          <a:ln w="12700">
            <a:solidFill>
              <a:schemeClr val="accent1"/>
            </a:solidFill>
          </a:ln>
        </p:spPr>
        <p:txBody>
          <a:bodyPr wrap="square" rtlCol="0">
            <a:spAutoFit/>
          </a:bodyPr>
          <a:lstStyle/>
          <a:p>
            <a:r>
              <a:rPr lang="en-US" dirty="0"/>
              <a:t>Request launch info by applying custom functions</a:t>
            </a:r>
          </a:p>
        </p:txBody>
      </p:sp>
      <p:sp>
        <p:nvSpPr>
          <p:cNvPr id="11" name="TextBox 10">
            <a:extLst>
              <a:ext uri="{FF2B5EF4-FFF2-40B4-BE49-F238E27FC236}">
                <a16:creationId xmlns:a16="http://schemas.microsoft.com/office/drawing/2014/main" id="{4016E263-4F8D-BDD6-D1B1-697181C7E60B}"/>
              </a:ext>
            </a:extLst>
          </p:cNvPr>
          <p:cNvSpPr txBox="1"/>
          <p:nvPr/>
        </p:nvSpPr>
        <p:spPr>
          <a:xfrm>
            <a:off x="6192644" y="5223760"/>
            <a:ext cx="2477542" cy="646331"/>
          </a:xfrm>
          <a:prstGeom prst="rect">
            <a:avLst/>
          </a:prstGeom>
          <a:noFill/>
          <a:ln w="12700">
            <a:solidFill>
              <a:schemeClr val="accent1"/>
            </a:solidFill>
          </a:ln>
        </p:spPr>
        <p:txBody>
          <a:bodyPr wrap="square" rtlCol="0">
            <a:spAutoFit/>
          </a:bodyPr>
          <a:lstStyle/>
          <a:p>
            <a:r>
              <a:rPr lang="en-US" dirty="0"/>
              <a:t>Convert data obtained to a dictionary</a:t>
            </a:r>
          </a:p>
        </p:txBody>
      </p:sp>
      <p:sp>
        <p:nvSpPr>
          <p:cNvPr id="12" name="TextBox 11">
            <a:extLst>
              <a:ext uri="{FF2B5EF4-FFF2-40B4-BE49-F238E27FC236}">
                <a16:creationId xmlns:a16="http://schemas.microsoft.com/office/drawing/2014/main" id="{4357666F-2980-2FD0-96A0-201827FAC995}"/>
              </a:ext>
            </a:extLst>
          </p:cNvPr>
          <p:cNvSpPr txBox="1"/>
          <p:nvPr/>
        </p:nvSpPr>
        <p:spPr>
          <a:xfrm>
            <a:off x="8960099" y="1895706"/>
            <a:ext cx="2252546" cy="646331"/>
          </a:xfrm>
          <a:prstGeom prst="rect">
            <a:avLst/>
          </a:prstGeom>
          <a:noFill/>
          <a:ln w="12700">
            <a:solidFill>
              <a:schemeClr val="accent1"/>
            </a:solidFill>
          </a:ln>
        </p:spPr>
        <p:txBody>
          <a:bodyPr wrap="square" rtlCol="0">
            <a:spAutoFit/>
          </a:bodyPr>
          <a:lstStyle/>
          <a:p>
            <a:r>
              <a:rPr lang="en-US" dirty="0"/>
              <a:t>Create a </a:t>
            </a:r>
            <a:r>
              <a:rPr lang="en-US" dirty="0" err="1"/>
              <a:t>dataframe</a:t>
            </a:r>
            <a:r>
              <a:rPr lang="en-US" dirty="0"/>
              <a:t> from the dictionary</a:t>
            </a:r>
          </a:p>
        </p:txBody>
      </p:sp>
      <p:sp>
        <p:nvSpPr>
          <p:cNvPr id="13" name="TextBox 12">
            <a:extLst>
              <a:ext uri="{FF2B5EF4-FFF2-40B4-BE49-F238E27FC236}">
                <a16:creationId xmlns:a16="http://schemas.microsoft.com/office/drawing/2014/main" id="{C317A464-D468-745C-231C-CDEABAE5C5CD}"/>
              </a:ext>
            </a:extLst>
          </p:cNvPr>
          <p:cNvSpPr txBox="1"/>
          <p:nvPr/>
        </p:nvSpPr>
        <p:spPr>
          <a:xfrm>
            <a:off x="8960099" y="2765063"/>
            <a:ext cx="2252546" cy="923330"/>
          </a:xfrm>
          <a:prstGeom prst="rect">
            <a:avLst/>
          </a:prstGeom>
          <a:noFill/>
          <a:ln w="12700">
            <a:solidFill>
              <a:schemeClr val="accent1"/>
            </a:solidFill>
          </a:ln>
        </p:spPr>
        <p:txBody>
          <a:bodyPr wrap="square" rtlCol="0">
            <a:spAutoFit/>
          </a:bodyPr>
          <a:lstStyle/>
          <a:p>
            <a:r>
              <a:rPr lang="en-US" dirty="0"/>
              <a:t>Filter the </a:t>
            </a:r>
            <a:r>
              <a:rPr lang="en-US" dirty="0" err="1"/>
              <a:t>df</a:t>
            </a:r>
            <a:r>
              <a:rPr lang="en-US" dirty="0"/>
              <a:t> to only include Falcon 9 launch data</a:t>
            </a:r>
          </a:p>
        </p:txBody>
      </p:sp>
      <p:sp>
        <p:nvSpPr>
          <p:cNvPr id="14" name="TextBox 13">
            <a:extLst>
              <a:ext uri="{FF2B5EF4-FFF2-40B4-BE49-F238E27FC236}">
                <a16:creationId xmlns:a16="http://schemas.microsoft.com/office/drawing/2014/main" id="{00795119-5BE8-964B-CF5B-276DB39F9AAC}"/>
              </a:ext>
            </a:extLst>
          </p:cNvPr>
          <p:cNvSpPr txBox="1"/>
          <p:nvPr/>
        </p:nvSpPr>
        <p:spPr>
          <a:xfrm>
            <a:off x="8960099" y="3905982"/>
            <a:ext cx="2252546" cy="1200329"/>
          </a:xfrm>
          <a:prstGeom prst="rect">
            <a:avLst/>
          </a:prstGeom>
          <a:noFill/>
          <a:ln w="12700">
            <a:solidFill>
              <a:schemeClr val="accent1"/>
            </a:solidFill>
          </a:ln>
        </p:spPr>
        <p:txBody>
          <a:bodyPr wrap="square" rtlCol="0">
            <a:spAutoFit/>
          </a:bodyPr>
          <a:lstStyle/>
          <a:p>
            <a:r>
              <a:rPr lang="en-US" dirty="0"/>
              <a:t>For missing Payload Mass values, replace with calculated .mean()</a:t>
            </a:r>
          </a:p>
        </p:txBody>
      </p:sp>
      <p:sp>
        <p:nvSpPr>
          <p:cNvPr id="15" name="TextBox 14">
            <a:extLst>
              <a:ext uri="{FF2B5EF4-FFF2-40B4-BE49-F238E27FC236}">
                <a16:creationId xmlns:a16="http://schemas.microsoft.com/office/drawing/2014/main" id="{742B5E2D-EED2-A975-8B7E-184F43466CCC}"/>
              </a:ext>
            </a:extLst>
          </p:cNvPr>
          <p:cNvSpPr txBox="1"/>
          <p:nvPr/>
        </p:nvSpPr>
        <p:spPr>
          <a:xfrm>
            <a:off x="8960099" y="5223760"/>
            <a:ext cx="2252546" cy="646331"/>
          </a:xfrm>
          <a:prstGeom prst="rect">
            <a:avLst/>
          </a:prstGeom>
          <a:noFill/>
          <a:ln w="12700">
            <a:solidFill>
              <a:schemeClr val="accent1"/>
            </a:solidFill>
          </a:ln>
        </p:spPr>
        <p:txBody>
          <a:bodyPr wrap="square" rtlCol="0">
            <a:spAutoFit/>
          </a:bodyPr>
          <a:lstStyle/>
          <a:p>
            <a:r>
              <a:rPr lang="en-US" dirty="0"/>
              <a:t>Export the data to a .csv file</a:t>
            </a:r>
          </a:p>
        </p:txBody>
      </p:sp>
      <p:sp>
        <p:nvSpPr>
          <p:cNvPr id="16" name="Oval 15">
            <a:extLst>
              <a:ext uri="{FF2B5EF4-FFF2-40B4-BE49-F238E27FC236}">
                <a16:creationId xmlns:a16="http://schemas.microsoft.com/office/drawing/2014/main" id="{F6495DA1-265F-24A1-1B2C-0FA8327A0EEF}"/>
              </a:ext>
            </a:extLst>
          </p:cNvPr>
          <p:cNvSpPr/>
          <p:nvPr/>
        </p:nvSpPr>
        <p:spPr>
          <a:xfrm>
            <a:off x="5999357"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7" name="Oval 16">
            <a:extLst>
              <a:ext uri="{FF2B5EF4-FFF2-40B4-BE49-F238E27FC236}">
                <a16:creationId xmlns:a16="http://schemas.microsoft.com/office/drawing/2014/main" id="{5D6B463D-D386-A321-5967-8A584EBB0CCB}"/>
              </a:ext>
            </a:extLst>
          </p:cNvPr>
          <p:cNvSpPr/>
          <p:nvPr/>
        </p:nvSpPr>
        <p:spPr>
          <a:xfrm>
            <a:off x="6010506" y="2689505"/>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95CE3836-6B01-0114-F808-A89B8C1CD557}"/>
              </a:ext>
            </a:extLst>
          </p:cNvPr>
          <p:cNvSpPr/>
          <p:nvPr/>
        </p:nvSpPr>
        <p:spPr>
          <a:xfrm>
            <a:off x="6010506" y="407640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9" name="Oval 18">
            <a:extLst>
              <a:ext uri="{FF2B5EF4-FFF2-40B4-BE49-F238E27FC236}">
                <a16:creationId xmlns:a16="http://schemas.microsoft.com/office/drawing/2014/main" id="{CC6D9D14-7405-B893-BCAF-6902BD2DFB2E}"/>
              </a:ext>
            </a:extLst>
          </p:cNvPr>
          <p:cNvSpPr/>
          <p:nvPr/>
        </p:nvSpPr>
        <p:spPr>
          <a:xfrm>
            <a:off x="5999357" y="5134550"/>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0" name="Oval 19">
            <a:extLst>
              <a:ext uri="{FF2B5EF4-FFF2-40B4-BE49-F238E27FC236}">
                <a16:creationId xmlns:a16="http://schemas.microsoft.com/office/drawing/2014/main" id="{C8FA9EDD-91BE-FB8B-0B4C-4A5717EC375D}"/>
              </a:ext>
            </a:extLst>
          </p:cNvPr>
          <p:cNvSpPr/>
          <p:nvPr/>
        </p:nvSpPr>
        <p:spPr>
          <a:xfrm>
            <a:off x="11052811"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Oval 20">
            <a:extLst>
              <a:ext uri="{FF2B5EF4-FFF2-40B4-BE49-F238E27FC236}">
                <a16:creationId xmlns:a16="http://schemas.microsoft.com/office/drawing/2014/main" id="{0E12B345-FCFD-A61B-EBB5-B45B03629175}"/>
              </a:ext>
            </a:extLst>
          </p:cNvPr>
          <p:cNvSpPr/>
          <p:nvPr/>
        </p:nvSpPr>
        <p:spPr>
          <a:xfrm>
            <a:off x="11057263" y="2673536"/>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22" name="Oval 21">
            <a:extLst>
              <a:ext uri="{FF2B5EF4-FFF2-40B4-BE49-F238E27FC236}">
                <a16:creationId xmlns:a16="http://schemas.microsoft.com/office/drawing/2014/main" id="{DA35800D-8932-A37C-9C78-6D8F8BCF5FDE}"/>
              </a:ext>
            </a:extLst>
          </p:cNvPr>
          <p:cNvSpPr/>
          <p:nvPr/>
        </p:nvSpPr>
        <p:spPr>
          <a:xfrm>
            <a:off x="11057263" y="3803568"/>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7</a:t>
            </a:r>
          </a:p>
        </p:txBody>
      </p:sp>
      <p:sp>
        <p:nvSpPr>
          <p:cNvPr id="23" name="Oval 22">
            <a:extLst>
              <a:ext uri="{FF2B5EF4-FFF2-40B4-BE49-F238E27FC236}">
                <a16:creationId xmlns:a16="http://schemas.microsoft.com/office/drawing/2014/main" id="{0D9E1D80-5CA0-75D6-ECE4-05FFB3049A6A}"/>
              </a:ext>
            </a:extLst>
          </p:cNvPr>
          <p:cNvSpPr/>
          <p:nvPr/>
        </p:nvSpPr>
        <p:spPr>
          <a:xfrm>
            <a:off x="11051594" y="515853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8</a:t>
            </a:r>
          </a:p>
        </p:txBody>
      </p:sp>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9340DE5D-198D-BA81-8A6F-90355F5F842E}"/>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561B445-A855-9302-6000-BCF7FF053C2E}"/>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5" name="Content Placeholder 4">
            <a:extLst>
              <a:ext uri="{FF2B5EF4-FFF2-40B4-BE49-F238E27FC236}">
                <a16:creationId xmlns:a16="http://schemas.microsoft.com/office/drawing/2014/main" id="{4D592367-9944-EF01-CE1B-887E7A88637E}"/>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6257ED94-DE21-E4E7-836A-E968FA6A5CAE}"/>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Acquired historical data from Wikipedia for “List of Falcon 9 and Falcon Heavy launches”</a:t>
            </a:r>
          </a:p>
          <a:p>
            <a:pPr lvl="2">
              <a:lnSpc>
                <a:spcPct val="100000"/>
              </a:lnSpc>
              <a:spcBef>
                <a:spcPts val="1400"/>
              </a:spcBef>
            </a:pPr>
            <a:r>
              <a:rPr lang="en-US" sz="1400" dirty="0">
                <a:solidFill>
                  <a:schemeClr val="accent3">
                    <a:lumMod val="25000"/>
                  </a:schemeClr>
                </a:solidFill>
                <a:latin typeface="Abadi" panose="020B0604020104020204" pitchFamily="34" charset="0"/>
              </a:rPr>
              <a:t>Wikipedia data link utilized: </a:t>
            </a:r>
            <a:r>
              <a:rPr lang="en-US" sz="1400" dirty="0">
                <a:solidFill>
                  <a:schemeClr val="accent3">
                    <a:lumMod val="25000"/>
                  </a:schemeClr>
                </a:solidFill>
                <a:latin typeface="Abadi" panose="020B0604020104020204" pitchFamily="34" charset="0"/>
                <a:hlinkClick r:id="rId4"/>
              </a:rPr>
              <a:t>https://en.wikipedia.org/wiki/List_of_Falcon_9_and_Falcon_Heavy_launches</a:t>
            </a:r>
            <a:endParaRPr lang="en-US" sz="1400" dirty="0">
              <a:solidFill>
                <a:schemeClr val="accent3">
                  <a:lumMod val="25000"/>
                </a:schemeClr>
              </a:solidFill>
              <a:latin typeface="Abadi" panose="020B0604020104020204" pitchFamily="34" charset="0"/>
            </a:endParaRPr>
          </a:p>
          <a:p>
            <a:pPr lvl="2">
              <a:lnSpc>
                <a:spcPct val="100000"/>
              </a:lnSpc>
              <a:spcBef>
                <a:spcPts val="1400"/>
              </a:spcBef>
            </a:pPr>
            <a:r>
              <a:rPr lang="en-US" sz="1400" dirty="0">
                <a:solidFill>
                  <a:schemeClr val="accent3">
                    <a:lumMod val="25000"/>
                  </a:schemeClr>
                </a:solidFill>
                <a:latin typeface="Abadi" panose="020B0604020104020204" pitchFamily="34" charset="0"/>
              </a:rPr>
              <a:t>Extracted all columns/variable names from the HTML table header</a:t>
            </a:r>
          </a:p>
          <a:p>
            <a:pPr lvl="2">
              <a:lnSpc>
                <a:spcPct val="100000"/>
              </a:lnSpc>
              <a:spcBef>
                <a:spcPts val="1400"/>
              </a:spcBef>
            </a:pPr>
            <a:r>
              <a:rPr lang="en-US" sz="1400" dirty="0">
                <a:solidFill>
                  <a:schemeClr val="accent3">
                    <a:lumMod val="25000"/>
                  </a:schemeClr>
                </a:solidFill>
                <a:latin typeface="Abadi" panose="020B0604020104020204" pitchFamily="34" charset="0"/>
              </a:rPr>
              <a:t>Parsed the table and converted it to a Pandas </a:t>
            </a:r>
            <a:r>
              <a:rPr lang="en-US" sz="1400" dirty="0" err="1">
                <a:solidFill>
                  <a:schemeClr val="accent3">
                    <a:lumMod val="25000"/>
                  </a:schemeClr>
                </a:solidFill>
                <a:latin typeface="Abadi" panose="020B0604020104020204" pitchFamily="34" charset="0"/>
              </a:rPr>
              <a:t>dataframe</a:t>
            </a: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5"/>
              </a:rPr>
              <a:t>Data Collection via Web Scraping</a:t>
            </a:r>
            <a:endParaRPr lang="en-US" dirty="0"/>
          </a:p>
        </p:txBody>
      </p:sp>
      <p:sp>
        <p:nvSpPr>
          <p:cNvPr id="4" name="Title 1">
            <a:extLst>
              <a:ext uri="{FF2B5EF4-FFF2-40B4-BE49-F238E27FC236}">
                <a16:creationId xmlns:a16="http://schemas.microsoft.com/office/drawing/2014/main" id="{13BE5419-84BF-9F8E-D3F9-C78F63EAE75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p>
        </p:txBody>
      </p:sp>
      <p:sp>
        <p:nvSpPr>
          <p:cNvPr id="8" name="TextBox 7">
            <a:extLst>
              <a:ext uri="{FF2B5EF4-FFF2-40B4-BE49-F238E27FC236}">
                <a16:creationId xmlns:a16="http://schemas.microsoft.com/office/drawing/2014/main" id="{9CDFFCBC-11EB-85DD-D35B-5F5CFFA1C5A0}"/>
              </a:ext>
            </a:extLst>
          </p:cNvPr>
          <p:cNvSpPr txBox="1"/>
          <p:nvPr/>
        </p:nvSpPr>
        <p:spPr>
          <a:xfrm>
            <a:off x="6192644" y="1895707"/>
            <a:ext cx="2477542" cy="646331"/>
          </a:xfrm>
          <a:prstGeom prst="rect">
            <a:avLst/>
          </a:prstGeom>
          <a:noFill/>
          <a:ln w="12700">
            <a:solidFill>
              <a:schemeClr val="accent1"/>
            </a:solidFill>
          </a:ln>
        </p:spPr>
        <p:txBody>
          <a:bodyPr wrap="square" rtlCol="0">
            <a:spAutoFit/>
          </a:bodyPr>
          <a:lstStyle/>
          <a:p>
            <a:r>
              <a:rPr lang="en-US" dirty="0"/>
              <a:t>Request Falcon9 launch data from Wikipedia</a:t>
            </a:r>
          </a:p>
        </p:txBody>
      </p:sp>
      <p:sp>
        <p:nvSpPr>
          <p:cNvPr id="9" name="TextBox 8">
            <a:extLst>
              <a:ext uri="{FF2B5EF4-FFF2-40B4-BE49-F238E27FC236}">
                <a16:creationId xmlns:a16="http://schemas.microsoft.com/office/drawing/2014/main" id="{C94188D9-32FE-3D2C-3734-B4A1ACC590FC}"/>
              </a:ext>
            </a:extLst>
          </p:cNvPr>
          <p:cNvSpPr txBox="1"/>
          <p:nvPr/>
        </p:nvSpPr>
        <p:spPr>
          <a:xfrm>
            <a:off x="6192644" y="2709084"/>
            <a:ext cx="2477542" cy="923330"/>
          </a:xfrm>
          <a:prstGeom prst="rect">
            <a:avLst/>
          </a:prstGeom>
          <a:noFill/>
          <a:ln w="12700">
            <a:solidFill>
              <a:schemeClr val="accent1"/>
            </a:solidFill>
          </a:ln>
        </p:spPr>
        <p:txBody>
          <a:bodyPr wrap="square" rtlCol="0">
            <a:spAutoFit/>
          </a:bodyPr>
          <a:lstStyle/>
          <a:p>
            <a:r>
              <a:rPr lang="en-US" dirty="0"/>
              <a:t>Create a </a:t>
            </a:r>
            <a:r>
              <a:rPr lang="en-US" dirty="0" err="1"/>
              <a:t>BeautifulSoup</a:t>
            </a:r>
            <a:r>
              <a:rPr lang="en-US" dirty="0"/>
              <a:t> object from the HTML response</a:t>
            </a:r>
          </a:p>
        </p:txBody>
      </p:sp>
      <p:sp>
        <p:nvSpPr>
          <p:cNvPr id="10" name="TextBox 9">
            <a:extLst>
              <a:ext uri="{FF2B5EF4-FFF2-40B4-BE49-F238E27FC236}">
                <a16:creationId xmlns:a16="http://schemas.microsoft.com/office/drawing/2014/main" id="{20518586-1D66-3430-2BE3-22626C3E0BAD}"/>
              </a:ext>
            </a:extLst>
          </p:cNvPr>
          <p:cNvSpPr txBox="1"/>
          <p:nvPr/>
        </p:nvSpPr>
        <p:spPr>
          <a:xfrm>
            <a:off x="6192644" y="3846451"/>
            <a:ext cx="2477542" cy="923330"/>
          </a:xfrm>
          <a:prstGeom prst="rect">
            <a:avLst/>
          </a:prstGeom>
          <a:noFill/>
          <a:ln w="12700">
            <a:solidFill>
              <a:schemeClr val="accent1"/>
            </a:solidFill>
          </a:ln>
        </p:spPr>
        <p:txBody>
          <a:bodyPr wrap="square" rtlCol="0">
            <a:spAutoFit/>
          </a:bodyPr>
          <a:lstStyle/>
          <a:p>
            <a:r>
              <a:rPr lang="en-US" dirty="0"/>
              <a:t>Extract column/variable names from the HTML header</a:t>
            </a:r>
          </a:p>
        </p:txBody>
      </p:sp>
      <p:sp>
        <p:nvSpPr>
          <p:cNvPr id="11" name="TextBox 10">
            <a:extLst>
              <a:ext uri="{FF2B5EF4-FFF2-40B4-BE49-F238E27FC236}">
                <a16:creationId xmlns:a16="http://schemas.microsoft.com/office/drawing/2014/main" id="{42C6678C-CC96-8378-1E2D-6696792BFB89}"/>
              </a:ext>
            </a:extLst>
          </p:cNvPr>
          <p:cNvSpPr txBox="1"/>
          <p:nvPr/>
        </p:nvSpPr>
        <p:spPr>
          <a:xfrm>
            <a:off x="6192644" y="5008172"/>
            <a:ext cx="2477542" cy="923330"/>
          </a:xfrm>
          <a:prstGeom prst="rect">
            <a:avLst/>
          </a:prstGeom>
          <a:noFill/>
          <a:ln w="12700">
            <a:solidFill>
              <a:schemeClr val="accent1"/>
            </a:solidFill>
          </a:ln>
        </p:spPr>
        <p:txBody>
          <a:bodyPr wrap="square" rtlCol="0">
            <a:spAutoFit/>
          </a:bodyPr>
          <a:lstStyle/>
          <a:p>
            <a:r>
              <a:rPr lang="en-US" dirty="0"/>
              <a:t>Create a </a:t>
            </a:r>
            <a:r>
              <a:rPr lang="en-US" dirty="0" err="1"/>
              <a:t>dataframe</a:t>
            </a:r>
            <a:r>
              <a:rPr lang="en-US" dirty="0"/>
              <a:t> by parsing launch HTML tables</a:t>
            </a:r>
          </a:p>
        </p:txBody>
      </p:sp>
      <p:sp>
        <p:nvSpPr>
          <p:cNvPr id="12" name="TextBox 11">
            <a:extLst>
              <a:ext uri="{FF2B5EF4-FFF2-40B4-BE49-F238E27FC236}">
                <a16:creationId xmlns:a16="http://schemas.microsoft.com/office/drawing/2014/main" id="{49AD1E90-0C5D-2F3F-35B2-F0DC82F7F7E0}"/>
              </a:ext>
            </a:extLst>
          </p:cNvPr>
          <p:cNvSpPr txBox="1"/>
          <p:nvPr/>
        </p:nvSpPr>
        <p:spPr>
          <a:xfrm>
            <a:off x="8960099" y="1895706"/>
            <a:ext cx="2252546" cy="923330"/>
          </a:xfrm>
          <a:prstGeom prst="rect">
            <a:avLst/>
          </a:prstGeom>
          <a:noFill/>
          <a:ln w="12700">
            <a:solidFill>
              <a:schemeClr val="accent1"/>
            </a:solidFill>
          </a:ln>
        </p:spPr>
        <p:txBody>
          <a:bodyPr wrap="square" rtlCol="0">
            <a:spAutoFit/>
          </a:bodyPr>
          <a:lstStyle/>
          <a:p>
            <a:r>
              <a:rPr lang="en-US" dirty="0"/>
              <a:t>Create a dictionary from the obtained data</a:t>
            </a:r>
          </a:p>
        </p:txBody>
      </p:sp>
      <p:sp>
        <p:nvSpPr>
          <p:cNvPr id="13" name="TextBox 12">
            <a:extLst>
              <a:ext uri="{FF2B5EF4-FFF2-40B4-BE49-F238E27FC236}">
                <a16:creationId xmlns:a16="http://schemas.microsoft.com/office/drawing/2014/main" id="{38B2C56E-A2BF-F963-8ADE-37D2BE9B8808}"/>
              </a:ext>
            </a:extLst>
          </p:cNvPr>
          <p:cNvSpPr txBox="1"/>
          <p:nvPr/>
        </p:nvSpPr>
        <p:spPr>
          <a:xfrm>
            <a:off x="8960099" y="3067891"/>
            <a:ext cx="2252546" cy="923330"/>
          </a:xfrm>
          <a:prstGeom prst="rect">
            <a:avLst/>
          </a:prstGeom>
          <a:noFill/>
          <a:ln w="12700">
            <a:solidFill>
              <a:schemeClr val="accent1"/>
            </a:solidFill>
          </a:ln>
        </p:spPr>
        <p:txBody>
          <a:bodyPr wrap="square" rtlCol="0">
            <a:spAutoFit/>
          </a:bodyPr>
          <a:lstStyle/>
          <a:p>
            <a:r>
              <a:rPr lang="en-US" dirty="0"/>
              <a:t>Create a Pandas </a:t>
            </a:r>
            <a:r>
              <a:rPr lang="en-US" dirty="0" err="1"/>
              <a:t>dataframe</a:t>
            </a:r>
            <a:r>
              <a:rPr lang="en-US" dirty="0"/>
              <a:t> from the dictionary</a:t>
            </a:r>
          </a:p>
        </p:txBody>
      </p:sp>
      <p:sp>
        <p:nvSpPr>
          <p:cNvPr id="15" name="TextBox 14">
            <a:extLst>
              <a:ext uri="{FF2B5EF4-FFF2-40B4-BE49-F238E27FC236}">
                <a16:creationId xmlns:a16="http://schemas.microsoft.com/office/drawing/2014/main" id="{DFD771A1-A05E-AE66-FFEC-877CF23EA444}"/>
              </a:ext>
            </a:extLst>
          </p:cNvPr>
          <p:cNvSpPr txBox="1"/>
          <p:nvPr/>
        </p:nvSpPr>
        <p:spPr>
          <a:xfrm>
            <a:off x="8960099" y="4188417"/>
            <a:ext cx="2252546" cy="646331"/>
          </a:xfrm>
          <a:prstGeom prst="rect">
            <a:avLst/>
          </a:prstGeom>
          <a:noFill/>
          <a:ln w="12700">
            <a:solidFill>
              <a:schemeClr val="accent1"/>
            </a:solidFill>
          </a:ln>
        </p:spPr>
        <p:txBody>
          <a:bodyPr wrap="square" rtlCol="0">
            <a:spAutoFit/>
          </a:bodyPr>
          <a:lstStyle/>
          <a:p>
            <a:r>
              <a:rPr lang="en-US" dirty="0"/>
              <a:t>Export the data to a .csv file</a:t>
            </a:r>
          </a:p>
        </p:txBody>
      </p:sp>
      <p:sp>
        <p:nvSpPr>
          <p:cNvPr id="16" name="Oval 15">
            <a:extLst>
              <a:ext uri="{FF2B5EF4-FFF2-40B4-BE49-F238E27FC236}">
                <a16:creationId xmlns:a16="http://schemas.microsoft.com/office/drawing/2014/main" id="{91372D15-811F-1B17-A723-15E716D909CB}"/>
              </a:ext>
            </a:extLst>
          </p:cNvPr>
          <p:cNvSpPr/>
          <p:nvPr/>
        </p:nvSpPr>
        <p:spPr>
          <a:xfrm>
            <a:off x="5999357"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7" name="Oval 16">
            <a:extLst>
              <a:ext uri="{FF2B5EF4-FFF2-40B4-BE49-F238E27FC236}">
                <a16:creationId xmlns:a16="http://schemas.microsoft.com/office/drawing/2014/main" id="{D68E2EEB-BAE8-C679-DCAD-3E48CBD1B4EE}"/>
              </a:ext>
            </a:extLst>
          </p:cNvPr>
          <p:cNvSpPr/>
          <p:nvPr/>
        </p:nvSpPr>
        <p:spPr>
          <a:xfrm>
            <a:off x="6010506" y="2592861"/>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DFEAE277-63C8-6A18-265D-DE289421E7E3}"/>
              </a:ext>
            </a:extLst>
          </p:cNvPr>
          <p:cNvSpPr/>
          <p:nvPr/>
        </p:nvSpPr>
        <p:spPr>
          <a:xfrm>
            <a:off x="6010506" y="3734438"/>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9" name="Oval 18">
            <a:extLst>
              <a:ext uri="{FF2B5EF4-FFF2-40B4-BE49-F238E27FC236}">
                <a16:creationId xmlns:a16="http://schemas.microsoft.com/office/drawing/2014/main" id="{36913423-0F1C-9FBA-BA59-5C7F9E7ABB23}"/>
              </a:ext>
            </a:extLst>
          </p:cNvPr>
          <p:cNvSpPr/>
          <p:nvPr/>
        </p:nvSpPr>
        <p:spPr>
          <a:xfrm>
            <a:off x="5999357" y="4918962"/>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0" name="Oval 19">
            <a:extLst>
              <a:ext uri="{FF2B5EF4-FFF2-40B4-BE49-F238E27FC236}">
                <a16:creationId xmlns:a16="http://schemas.microsoft.com/office/drawing/2014/main" id="{485E154B-F97D-5A01-2D72-27F87B500F2D}"/>
              </a:ext>
            </a:extLst>
          </p:cNvPr>
          <p:cNvSpPr/>
          <p:nvPr/>
        </p:nvSpPr>
        <p:spPr>
          <a:xfrm>
            <a:off x="11052811"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Oval 20">
            <a:extLst>
              <a:ext uri="{FF2B5EF4-FFF2-40B4-BE49-F238E27FC236}">
                <a16:creationId xmlns:a16="http://schemas.microsoft.com/office/drawing/2014/main" id="{FECF16ED-E9C0-8E61-A3EA-82EF3AABCCA7}"/>
              </a:ext>
            </a:extLst>
          </p:cNvPr>
          <p:cNvSpPr/>
          <p:nvPr/>
        </p:nvSpPr>
        <p:spPr>
          <a:xfrm>
            <a:off x="11057263" y="297636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22" name="Oval 21">
            <a:extLst>
              <a:ext uri="{FF2B5EF4-FFF2-40B4-BE49-F238E27FC236}">
                <a16:creationId xmlns:a16="http://schemas.microsoft.com/office/drawing/2014/main" id="{94DCC0D2-D2CF-0D94-849D-B07F150BB87F}"/>
              </a:ext>
            </a:extLst>
          </p:cNvPr>
          <p:cNvSpPr/>
          <p:nvPr/>
        </p:nvSpPr>
        <p:spPr>
          <a:xfrm>
            <a:off x="11057263" y="4086003"/>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7</a:t>
            </a:r>
          </a:p>
        </p:txBody>
      </p:sp>
    </p:spTree>
    <p:extLst>
      <p:ext uri="{BB962C8B-B14F-4D97-AF65-F5344CB8AC3E}">
        <p14:creationId xmlns:p14="http://schemas.microsoft.com/office/powerpoint/2010/main" val="326627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EC8E8234-BB74-097C-6B6D-D73BFE317CB6}"/>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9788CAD-730C-5AA7-28CD-329DBB3BEFBB}"/>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5" name="Content Placeholder 4">
            <a:extLst>
              <a:ext uri="{FF2B5EF4-FFF2-40B4-BE49-F238E27FC236}">
                <a16:creationId xmlns:a16="http://schemas.microsoft.com/office/drawing/2014/main" id="{7BAC72A1-53DD-80A2-A29A-7B25DC566E6A}"/>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C03615F4-8002-195C-B1AD-E93D85A00FE9}"/>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Acquired historical data from Wikipedia for “List of Falcon 9 and Falcon Heavy launches”</a:t>
            </a:r>
          </a:p>
          <a:p>
            <a:pPr lvl="2">
              <a:lnSpc>
                <a:spcPct val="100000"/>
              </a:lnSpc>
              <a:spcBef>
                <a:spcPts val="1400"/>
              </a:spcBef>
            </a:pPr>
            <a:r>
              <a:rPr lang="en-US" sz="1400" dirty="0">
                <a:solidFill>
                  <a:schemeClr val="accent3">
                    <a:lumMod val="25000"/>
                  </a:schemeClr>
                </a:solidFill>
                <a:latin typeface="Abadi" panose="020B0604020104020204" pitchFamily="34" charset="0"/>
              </a:rPr>
              <a:t>Wikipedia data link utilized: </a:t>
            </a:r>
            <a:r>
              <a:rPr lang="en-US" sz="1400" dirty="0">
                <a:solidFill>
                  <a:schemeClr val="accent3">
                    <a:lumMod val="25000"/>
                  </a:schemeClr>
                </a:solidFill>
                <a:latin typeface="Abadi" panose="020B0604020104020204" pitchFamily="34" charset="0"/>
                <a:hlinkClick r:id="rId4"/>
              </a:rPr>
              <a:t>https://en.wikipedia.org/wiki/List_of_Falcon_9_and_Falcon_Heavy_launches</a:t>
            </a:r>
            <a:endParaRPr lang="en-US" sz="1400" dirty="0">
              <a:solidFill>
                <a:schemeClr val="accent3">
                  <a:lumMod val="25000"/>
                </a:schemeClr>
              </a:solidFill>
              <a:latin typeface="Abadi" panose="020B0604020104020204" pitchFamily="34" charset="0"/>
            </a:endParaRPr>
          </a:p>
          <a:p>
            <a:pPr lvl="2">
              <a:lnSpc>
                <a:spcPct val="100000"/>
              </a:lnSpc>
              <a:spcBef>
                <a:spcPts val="1400"/>
              </a:spcBef>
            </a:pPr>
            <a:r>
              <a:rPr lang="en-US" sz="1400" dirty="0">
                <a:solidFill>
                  <a:schemeClr val="accent3">
                    <a:lumMod val="25000"/>
                  </a:schemeClr>
                </a:solidFill>
                <a:latin typeface="Abadi" panose="020B0604020104020204" pitchFamily="34" charset="0"/>
              </a:rPr>
              <a:t>Extracted all columns/variable names from the HTML table header</a:t>
            </a:r>
          </a:p>
          <a:p>
            <a:pPr lvl="2">
              <a:lnSpc>
                <a:spcPct val="100000"/>
              </a:lnSpc>
              <a:spcBef>
                <a:spcPts val="1400"/>
              </a:spcBef>
            </a:pPr>
            <a:r>
              <a:rPr lang="en-US" sz="1400" dirty="0">
                <a:solidFill>
                  <a:schemeClr val="accent3">
                    <a:lumMod val="25000"/>
                  </a:schemeClr>
                </a:solidFill>
                <a:latin typeface="Abadi" panose="020B0604020104020204" pitchFamily="34" charset="0"/>
              </a:rPr>
              <a:t>Parsed the table and converted it to a Pandas </a:t>
            </a:r>
            <a:r>
              <a:rPr lang="en-US" sz="1400" dirty="0" err="1">
                <a:solidFill>
                  <a:schemeClr val="accent3">
                    <a:lumMod val="25000"/>
                  </a:schemeClr>
                </a:solidFill>
                <a:latin typeface="Abadi" panose="020B0604020104020204" pitchFamily="34" charset="0"/>
              </a:rPr>
              <a:t>dataframe</a:t>
            </a: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5"/>
              </a:rPr>
              <a:t>Data Wrangling</a:t>
            </a:r>
            <a:endParaRPr lang="en-US" dirty="0"/>
          </a:p>
        </p:txBody>
      </p:sp>
      <p:sp>
        <p:nvSpPr>
          <p:cNvPr id="4" name="Title 1">
            <a:extLst>
              <a:ext uri="{FF2B5EF4-FFF2-40B4-BE49-F238E27FC236}">
                <a16:creationId xmlns:a16="http://schemas.microsoft.com/office/drawing/2014/main" id="{21E50FCB-0DDF-F38B-7441-810E9A122CD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Data Wrangling</a:t>
            </a:r>
          </a:p>
        </p:txBody>
      </p:sp>
      <p:sp>
        <p:nvSpPr>
          <p:cNvPr id="8" name="TextBox 7">
            <a:extLst>
              <a:ext uri="{FF2B5EF4-FFF2-40B4-BE49-F238E27FC236}">
                <a16:creationId xmlns:a16="http://schemas.microsoft.com/office/drawing/2014/main" id="{7A1766F7-B0FF-69D7-1EC4-B4A2A099DBD2}"/>
              </a:ext>
            </a:extLst>
          </p:cNvPr>
          <p:cNvSpPr txBox="1"/>
          <p:nvPr/>
        </p:nvSpPr>
        <p:spPr>
          <a:xfrm>
            <a:off x="6192644" y="1895707"/>
            <a:ext cx="2477542" cy="1200329"/>
          </a:xfrm>
          <a:prstGeom prst="rect">
            <a:avLst/>
          </a:prstGeom>
          <a:noFill/>
          <a:ln w="12700">
            <a:solidFill>
              <a:schemeClr val="accent1"/>
            </a:solidFill>
          </a:ln>
        </p:spPr>
        <p:txBody>
          <a:bodyPr wrap="square" rtlCol="0">
            <a:spAutoFit/>
          </a:bodyPr>
          <a:lstStyle/>
          <a:p>
            <a:r>
              <a:rPr lang="en-US" dirty="0"/>
              <a:t>Performed exploratory data analysis and determined training labels</a:t>
            </a:r>
          </a:p>
        </p:txBody>
      </p:sp>
      <p:sp>
        <p:nvSpPr>
          <p:cNvPr id="9" name="TextBox 8">
            <a:extLst>
              <a:ext uri="{FF2B5EF4-FFF2-40B4-BE49-F238E27FC236}">
                <a16:creationId xmlns:a16="http://schemas.microsoft.com/office/drawing/2014/main" id="{3E4A5470-6288-1660-10C0-2A2D3064788A}"/>
              </a:ext>
            </a:extLst>
          </p:cNvPr>
          <p:cNvSpPr txBox="1"/>
          <p:nvPr/>
        </p:nvSpPr>
        <p:spPr>
          <a:xfrm>
            <a:off x="6192644" y="3668087"/>
            <a:ext cx="2477542" cy="923330"/>
          </a:xfrm>
          <a:prstGeom prst="rect">
            <a:avLst/>
          </a:prstGeom>
          <a:noFill/>
          <a:ln w="12700">
            <a:solidFill>
              <a:schemeClr val="accent1"/>
            </a:solidFill>
          </a:ln>
        </p:spPr>
        <p:txBody>
          <a:bodyPr wrap="square" rtlCol="0">
            <a:spAutoFit/>
          </a:bodyPr>
          <a:lstStyle/>
          <a:p>
            <a:r>
              <a:rPr lang="en-US" dirty="0"/>
              <a:t>Create a </a:t>
            </a:r>
            <a:r>
              <a:rPr lang="en-US" dirty="0" err="1"/>
              <a:t>BeautifulSoup</a:t>
            </a:r>
            <a:r>
              <a:rPr lang="en-US" dirty="0"/>
              <a:t> object from the HTML response</a:t>
            </a:r>
          </a:p>
        </p:txBody>
      </p:sp>
      <p:sp>
        <p:nvSpPr>
          <p:cNvPr id="10" name="TextBox 9">
            <a:extLst>
              <a:ext uri="{FF2B5EF4-FFF2-40B4-BE49-F238E27FC236}">
                <a16:creationId xmlns:a16="http://schemas.microsoft.com/office/drawing/2014/main" id="{31744D57-C5F6-D8BA-7343-2F81E81905EE}"/>
              </a:ext>
            </a:extLst>
          </p:cNvPr>
          <p:cNvSpPr txBox="1"/>
          <p:nvPr/>
        </p:nvSpPr>
        <p:spPr>
          <a:xfrm>
            <a:off x="6192644" y="4805454"/>
            <a:ext cx="2477542" cy="923330"/>
          </a:xfrm>
          <a:prstGeom prst="rect">
            <a:avLst/>
          </a:prstGeom>
          <a:noFill/>
          <a:ln w="12700">
            <a:solidFill>
              <a:schemeClr val="accent1"/>
            </a:solidFill>
          </a:ln>
        </p:spPr>
        <p:txBody>
          <a:bodyPr wrap="square" rtlCol="0">
            <a:spAutoFit/>
          </a:bodyPr>
          <a:lstStyle/>
          <a:p>
            <a:r>
              <a:rPr lang="en-US" dirty="0"/>
              <a:t>Extract column/variable names from the HTML header</a:t>
            </a:r>
          </a:p>
        </p:txBody>
      </p:sp>
      <p:sp>
        <p:nvSpPr>
          <p:cNvPr id="11" name="TextBox 10">
            <a:extLst>
              <a:ext uri="{FF2B5EF4-FFF2-40B4-BE49-F238E27FC236}">
                <a16:creationId xmlns:a16="http://schemas.microsoft.com/office/drawing/2014/main" id="{3BB213F9-8CF0-A37D-AB04-E2BA30EAD678}"/>
              </a:ext>
            </a:extLst>
          </p:cNvPr>
          <p:cNvSpPr txBox="1"/>
          <p:nvPr/>
        </p:nvSpPr>
        <p:spPr>
          <a:xfrm>
            <a:off x="6192644" y="5967175"/>
            <a:ext cx="2477542" cy="923330"/>
          </a:xfrm>
          <a:prstGeom prst="rect">
            <a:avLst/>
          </a:prstGeom>
          <a:noFill/>
          <a:ln w="12700">
            <a:solidFill>
              <a:schemeClr val="accent1"/>
            </a:solidFill>
          </a:ln>
        </p:spPr>
        <p:txBody>
          <a:bodyPr wrap="square" rtlCol="0">
            <a:spAutoFit/>
          </a:bodyPr>
          <a:lstStyle/>
          <a:p>
            <a:r>
              <a:rPr lang="en-US" dirty="0"/>
              <a:t>Create a </a:t>
            </a:r>
            <a:r>
              <a:rPr lang="en-US" dirty="0" err="1"/>
              <a:t>dataframe</a:t>
            </a:r>
            <a:r>
              <a:rPr lang="en-US" dirty="0"/>
              <a:t> by parsing launch HTML tables</a:t>
            </a:r>
          </a:p>
        </p:txBody>
      </p:sp>
      <p:sp>
        <p:nvSpPr>
          <p:cNvPr id="12" name="TextBox 11">
            <a:extLst>
              <a:ext uri="{FF2B5EF4-FFF2-40B4-BE49-F238E27FC236}">
                <a16:creationId xmlns:a16="http://schemas.microsoft.com/office/drawing/2014/main" id="{1CC7D02B-9D1D-E14D-0EB9-1796FFD38804}"/>
              </a:ext>
            </a:extLst>
          </p:cNvPr>
          <p:cNvSpPr txBox="1"/>
          <p:nvPr/>
        </p:nvSpPr>
        <p:spPr>
          <a:xfrm>
            <a:off x="8960099" y="1895706"/>
            <a:ext cx="2252546" cy="923330"/>
          </a:xfrm>
          <a:prstGeom prst="rect">
            <a:avLst/>
          </a:prstGeom>
          <a:noFill/>
          <a:ln w="12700">
            <a:solidFill>
              <a:schemeClr val="accent1"/>
            </a:solidFill>
          </a:ln>
        </p:spPr>
        <p:txBody>
          <a:bodyPr wrap="square" rtlCol="0">
            <a:spAutoFit/>
          </a:bodyPr>
          <a:lstStyle/>
          <a:p>
            <a:r>
              <a:rPr lang="en-US" dirty="0"/>
              <a:t>Create a dictionary from the obtained data</a:t>
            </a:r>
          </a:p>
        </p:txBody>
      </p:sp>
      <p:sp>
        <p:nvSpPr>
          <p:cNvPr id="13" name="TextBox 12">
            <a:extLst>
              <a:ext uri="{FF2B5EF4-FFF2-40B4-BE49-F238E27FC236}">
                <a16:creationId xmlns:a16="http://schemas.microsoft.com/office/drawing/2014/main" id="{9303B417-C10F-F0A3-498F-08DC17AC522F}"/>
              </a:ext>
            </a:extLst>
          </p:cNvPr>
          <p:cNvSpPr txBox="1"/>
          <p:nvPr/>
        </p:nvSpPr>
        <p:spPr>
          <a:xfrm>
            <a:off x="8960099" y="3067891"/>
            <a:ext cx="2252546" cy="923330"/>
          </a:xfrm>
          <a:prstGeom prst="rect">
            <a:avLst/>
          </a:prstGeom>
          <a:noFill/>
          <a:ln w="12700">
            <a:solidFill>
              <a:schemeClr val="accent1"/>
            </a:solidFill>
          </a:ln>
        </p:spPr>
        <p:txBody>
          <a:bodyPr wrap="square" rtlCol="0">
            <a:spAutoFit/>
          </a:bodyPr>
          <a:lstStyle/>
          <a:p>
            <a:r>
              <a:rPr lang="en-US" dirty="0"/>
              <a:t>Create a Pandas </a:t>
            </a:r>
            <a:r>
              <a:rPr lang="en-US" dirty="0" err="1"/>
              <a:t>dataframe</a:t>
            </a:r>
            <a:r>
              <a:rPr lang="en-US" dirty="0"/>
              <a:t> from the dictionary</a:t>
            </a:r>
          </a:p>
        </p:txBody>
      </p:sp>
      <p:sp>
        <p:nvSpPr>
          <p:cNvPr id="15" name="TextBox 14">
            <a:extLst>
              <a:ext uri="{FF2B5EF4-FFF2-40B4-BE49-F238E27FC236}">
                <a16:creationId xmlns:a16="http://schemas.microsoft.com/office/drawing/2014/main" id="{D383B013-6F34-CB19-A9FA-80D8631F195A}"/>
              </a:ext>
            </a:extLst>
          </p:cNvPr>
          <p:cNvSpPr txBox="1"/>
          <p:nvPr/>
        </p:nvSpPr>
        <p:spPr>
          <a:xfrm>
            <a:off x="8960099" y="4188417"/>
            <a:ext cx="2252546" cy="646331"/>
          </a:xfrm>
          <a:prstGeom prst="rect">
            <a:avLst/>
          </a:prstGeom>
          <a:noFill/>
          <a:ln w="12700">
            <a:solidFill>
              <a:schemeClr val="accent1"/>
            </a:solidFill>
          </a:ln>
        </p:spPr>
        <p:txBody>
          <a:bodyPr wrap="square" rtlCol="0">
            <a:spAutoFit/>
          </a:bodyPr>
          <a:lstStyle/>
          <a:p>
            <a:r>
              <a:rPr lang="en-US" dirty="0"/>
              <a:t>Export the data to a .csv file</a:t>
            </a:r>
          </a:p>
        </p:txBody>
      </p:sp>
      <p:sp>
        <p:nvSpPr>
          <p:cNvPr id="16" name="Oval 15">
            <a:extLst>
              <a:ext uri="{FF2B5EF4-FFF2-40B4-BE49-F238E27FC236}">
                <a16:creationId xmlns:a16="http://schemas.microsoft.com/office/drawing/2014/main" id="{26B40A03-D73C-4EF2-E034-05F78C0ED292}"/>
              </a:ext>
            </a:extLst>
          </p:cNvPr>
          <p:cNvSpPr/>
          <p:nvPr/>
        </p:nvSpPr>
        <p:spPr>
          <a:xfrm>
            <a:off x="5999357"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7" name="Oval 16">
            <a:extLst>
              <a:ext uri="{FF2B5EF4-FFF2-40B4-BE49-F238E27FC236}">
                <a16:creationId xmlns:a16="http://schemas.microsoft.com/office/drawing/2014/main" id="{961D5E32-70B9-AF6A-3E1D-AF298879C6C7}"/>
              </a:ext>
            </a:extLst>
          </p:cNvPr>
          <p:cNvSpPr/>
          <p:nvPr/>
        </p:nvSpPr>
        <p:spPr>
          <a:xfrm>
            <a:off x="6010506" y="355186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17EF1CC0-8889-8DDB-B57E-14197B8433AC}"/>
              </a:ext>
            </a:extLst>
          </p:cNvPr>
          <p:cNvSpPr/>
          <p:nvPr/>
        </p:nvSpPr>
        <p:spPr>
          <a:xfrm>
            <a:off x="6010506" y="4693441"/>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9" name="Oval 18">
            <a:extLst>
              <a:ext uri="{FF2B5EF4-FFF2-40B4-BE49-F238E27FC236}">
                <a16:creationId xmlns:a16="http://schemas.microsoft.com/office/drawing/2014/main" id="{71C3B1FB-D5BC-3846-D178-776989FA1418}"/>
              </a:ext>
            </a:extLst>
          </p:cNvPr>
          <p:cNvSpPr/>
          <p:nvPr/>
        </p:nvSpPr>
        <p:spPr>
          <a:xfrm>
            <a:off x="5999357" y="5877965"/>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0" name="Oval 19">
            <a:extLst>
              <a:ext uri="{FF2B5EF4-FFF2-40B4-BE49-F238E27FC236}">
                <a16:creationId xmlns:a16="http://schemas.microsoft.com/office/drawing/2014/main" id="{486D017C-A4FD-371C-E890-E26AA2BFB2AD}"/>
              </a:ext>
            </a:extLst>
          </p:cNvPr>
          <p:cNvSpPr/>
          <p:nvPr/>
        </p:nvSpPr>
        <p:spPr>
          <a:xfrm>
            <a:off x="11052811"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Oval 20">
            <a:extLst>
              <a:ext uri="{FF2B5EF4-FFF2-40B4-BE49-F238E27FC236}">
                <a16:creationId xmlns:a16="http://schemas.microsoft.com/office/drawing/2014/main" id="{6CBF8AAF-F8AA-6E14-9B25-B921B376CB8C}"/>
              </a:ext>
            </a:extLst>
          </p:cNvPr>
          <p:cNvSpPr/>
          <p:nvPr/>
        </p:nvSpPr>
        <p:spPr>
          <a:xfrm>
            <a:off x="11057263" y="297636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22" name="Oval 21">
            <a:extLst>
              <a:ext uri="{FF2B5EF4-FFF2-40B4-BE49-F238E27FC236}">
                <a16:creationId xmlns:a16="http://schemas.microsoft.com/office/drawing/2014/main" id="{B600EC36-3470-A908-302D-E73F181BF402}"/>
              </a:ext>
            </a:extLst>
          </p:cNvPr>
          <p:cNvSpPr/>
          <p:nvPr/>
        </p:nvSpPr>
        <p:spPr>
          <a:xfrm>
            <a:off x="11057263" y="4086003"/>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7</a:t>
            </a:r>
          </a:p>
        </p:txBody>
      </p:sp>
    </p:spTree>
    <p:extLst>
      <p:ext uri="{BB962C8B-B14F-4D97-AF65-F5344CB8AC3E}">
        <p14:creationId xmlns:p14="http://schemas.microsoft.com/office/powerpoint/2010/main" val="31490644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purl.org/dc/elements/1.1/"/>
    <ds:schemaRef ds:uri="http://www.w3.org/XML/1998/namespace"/>
    <ds:schemaRef ds:uri="155be751-a274-42e8-93fb-f39d3b9bccc8"/>
    <ds:schemaRef ds:uri="http://schemas.microsoft.com/office/infopath/2007/PartnerControls"/>
    <ds:schemaRef ds:uri="http://schemas.microsoft.com/office/2006/documentManagement/types"/>
    <ds:schemaRef ds:uri="http://purl.org/dc/terms/"/>
    <ds:schemaRef ds:uri="http://schemas.openxmlformats.org/package/2006/metadata/core-properties"/>
    <ds:schemaRef ds:uri="f80a141d-92ca-4d3d-9308-f7e7b1d44ce8"/>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8670</TotalTime>
  <Words>2275</Words>
  <Application>Microsoft Office PowerPoint</Application>
  <PresentationFormat>Widescreen</PresentationFormat>
  <Paragraphs>319</Paragraphs>
  <Slides>45</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45</vt:i4>
      </vt:variant>
    </vt:vector>
  </HeadingPairs>
  <TitlesOfParts>
    <vt:vector size="53" baseType="lpstr">
      <vt:lpstr>Abadi</vt:lpstr>
      <vt:lpstr>Arial</vt:lpstr>
      <vt:lpstr>Arial Unicode MS</vt:lpstr>
      <vt:lpstr>Calibri</vt:lpstr>
      <vt:lpstr>IBM Plex Mono SemiBold</vt:lpstr>
      <vt:lpstr>menlo</vt:lpstr>
      <vt:lpstr>Times New Roman</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joseph davis</cp:lastModifiedBy>
  <cp:revision>211</cp:revision>
  <dcterms:created xsi:type="dcterms:W3CDTF">2021-04-29T18:58:34Z</dcterms:created>
  <dcterms:modified xsi:type="dcterms:W3CDTF">2025-06-03T14:21:45Z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